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31"/>
  </p:notesMasterIdLst>
  <p:sldIdLst>
    <p:sldId id="392" r:id="rId2"/>
    <p:sldId id="379" r:id="rId3"/>
    <p:sldId id="360" r:id="rId4"/>
    <p:sldId id="367" r:id="rId5"/>
    <p:sldId id="410" r:id="rId6"/>
    <p:sldId id="362" r:id="rId7"/>
    <p:sldId id="361" r:id="rId8"/>
    <p:sldId id="364" r:id="rId9"/>
    <p:sldId id="380" r:id="rId10"/>
    <p:sldId id="399" r:id="rId11"/>
    <p:sldId id="398" r:id="rId12"/>
    <p:sldId id="400" r:id="rId13"/>
    <p:sldId id="401" r:id="rId14"/>
    <p:sldId id="378" r:id="rId15"/>
    <p:sldId id="374" r:id="rId16"/>
    <p:sldId id="412" r:id="rId17"/>
    <p:sldId id="413" r:id="rId18"/>
    <p:sldId id="414" r:id="rId19"/>
    <p:sldId id="415" r:id="rId20"/>
    <p:sldId id="417" r:id="rId21"/>
    <p:sldId id="418" r:id="rId22"/>
    <p:sldId id="416" r:id="rId23"/>
    <p:sldId id="420" r:id="rId24"/>
    <p:sldId id="419" r:id="rId25"/>
    <p:sldId id="421" r:id="rId26"/>
    <p:sldId id="422" r:id="rId27"/>
    <p:sldId id="385" r:id="rId28"/>
    <p:sldId id="389" r:id="rId29"/>
    <p:sldId id="274" r:id="rId30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9933"/>
    <a:srgbClr val="006600"/>
    <a:srgbClr val="003366"/>
    <a:srgbClr val="FFCCCC"/>
    <a:srgbClr val="000066"/>
    <a:srgbClr val="660066"/>
    <a:srgbClr val="CCFFCC"/>
    <a:srgbClr val="0000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458" autoAdjust="0"/>
    <p:restoredTop sz="94574" autoAdjust="0"/>
  </p:normalViewPr>
  <p:slideViewPr>
    <p:cSldViewPr snapToGrid="0">
      <p:cViewPr varScale="1">
        <p:scale>
          <a:sx n="110" d="100"/>
          <a:sy n="110" d="100"/>
        </p:scale>
        <p:origin x="-16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TZ4\Documents\&#1057;&#1086;&#1094;.%20&#1087;&#1086;&#1076;&#1076;&#1077;&#1088;&#1078;&#1082;&#1072;%20&#1078;&#1077;&#1085;&#1097;&#1080;&#1085;&#1099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TZ4\Documents\&#1057;&#1086;&#1094;.%20&#1087;&#1086;&#1076;&#1076;&#1077;&#1088;&#1078;&#1082;&#1072;%20&#1078;&#1077;&#1085;&#1097;&#1080;&#1085;&#1099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TZ4\Documents\&#1057;&#1086;&#1094;.%20&#1087;&#1086;&#1076;&#1076;&#1077;&#1088;&#1078;&#1082;&#1072;%20&#1078;&#1077;&#1085;&#1097;&#1080;&#1085;&#1099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TZ4\Documents\&#1057;&#1086;&#1094;.%20&#1087;&#1086;&#1076;&#1076;&#1077;&#1088;&#1078;&#1082;&#1072;%20&#1078;&#1077;&#1085;&#1097;&#1080;&#1085;&#109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40"/>
      <c:rotY val="0"/>
      <c:depthPercent val="17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252947785652237"/>
          <c:y val="9.1470555237922815E-2"/>
          <c:w val="0.74659475266252284"/>
          <c:h val="0.7917527878977750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explosion val="9"/>
            <c:spPr>
              <a:solidFill>
                <a:srgbClr val="FF993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explosion val="3"/>
          </c:dPt>
          <c:dPt>
            <c:idx val="2"/>
            <c:bubble3D val="0"/>
            <c:explosion val="5"/>
            <c:spPr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explosion val="10"/>
            <c:spPr>
              <a:solidFill>
                <a:srgbClr val="0066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6.6325025263096207E-2"/>
                  <c:y val="2.5890520176114805E-3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Руководители- </a:t>
                    </a:r>
                  </a:p>
                  <a:p>
                    <a:r>
                      <a:rPr lang="ru-RU" b="1" dirty="0" smtClean="0"/>
                      <a:t>59 чел; </a:t>
                    </a:r>
                  </a:p>
                  <a:p>
                    <a:r>
                      <a:rPr lang="ru-RU" b="1" dirty="0" smtClean="0"/>
                      <a:t>11</a:t>
                    </a:r>
                    <a:r>
                      <a:rPr lang="ru-RU" b="1" dirty="0"/>
                      <a:t>%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1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633752904773402"/>
                  <c:y val="-0.22867733431279869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Специалисты -  248 чел; </a:t>
                    </a:r>
                    <a:r>
                      <a:rPr lang="ru-RU" b="1" dirty="0"/>
                      <a:t>44%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1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23476633848250153"/>
                  <c:y val="1.7741466198771413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Рабочие</a:t>
                    </a:r>
                    <a:r>
                      <a:rPr lang="ru-RU" b="1" baseline="0" dirty="0" smtClean="0"/>
                      <a:t> - </a:t>
                    </a:r>
                    <a:r>
                      <a:rPr lang="ru-RU" b="1" dirty="0" smtClean="0"/>
                      <a:t> 249</a:t>
                    </a:r>
                    <a:r>
                      <a:rPr lang="ru-RU" b="1" baseline="0" dirty="0" smtClean="0"/>
                      <a:t> чел.</a:t>
                    </a:r>
                  </a:p>
                  <a:p>
                    <a:r>
                      <a:rPr lang="ru-RU" b="1" dirty="0" smtClean="0"/>
                      <a:t> </a:t>
                    </a:r>
                    <a:r>
                      <a:rPr lang="ru-RU" b="1" dirty="0"/>
                      <a:t>44%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1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Служащие-</a:t>
                    </a:r>
                  </a:p>
                  <a:p>
                    <a:r>
                      <a:rPr lang="ru-RU" b="1" dirty="0" smtClean="0"/>
                      <a:t> 4 чел;</a:t>
                    </a:r>
                  </a:p>
                  <a:p>
                    <a:r>
                      <a:rPr lang="ru-RU" b="1" dirty="0" smtClean="0"/>
                      <a:t> </a:t>
                    </a:r>
                    <a:r>
                      <a:rPr lang="ru-RU" b="1" dirty="0"/>
                      <a:t>1%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1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1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Руководители</c:v>
                </c:pt>
                <c:pt idx="1">
                  <c:v>Специалисты</c:v>
                </c:pt>
                <c:pt idx="2">
                  <c:v>Рабочие</c:v>
                </c:pt>
                <c:pt idx="3">
                  <c:v>Служащие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59</c:v>
                </c:pt>
                <c:pt idx="1">
                  <c:v>248</c:v>
                </c:pt>
                <c:pt idx="2">
                  <c:v>249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8.2711654632877107E-3"/>
          <c:y val="0.89755432123334145"/>
          <c:w val="0.94320909567635769"/>
          <c:h val="9.8816272298748883E-2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43124454759993"/>
          <c:y val="0"/>
          <c:w val="0.60144753664608486"/>
          <c:h val="0.9321218906643121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C00000"/>
            </a:solidFill>
          </c:spPr>
          <c:dPt>
            <c:idx val="0"/>
            <c:bubble3D val="0"/>
            <c:spPr>
              <a:solidFill>
                <a:srgbClr val="FF9933"/>
              </a:solidFill>
            </c:spPr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-0.13898318741253934"/>
                  <c:y val="-0.30029636774788188"/>
                </c:manualLayout>
              </c:layout>
              <c:tx>
                <c:rich>
                  <a:bodyPr/>
                  <a:lstStyle/>
                  <a:p>
                    <a:pPr>
                      <a:defRPr sz="1000" b="1"/>
                    </a:pPr>
                    <a:r>
                      <a:rPr lang="ru-RU" smtClean="0"/>
                      <a:t>Общее кол-во работников 2642</a:t>
                    </a:r>
                    <a:r>
                      <a:rPr lang="ru-RU"/>
                      <a:t>; </a:t>
                    </a:r>
                    <a:r>
                      <a:rPr lang="ru-RU">
                        <a:solidFill>
                          <a:srgbClr val="FF0000"/>
                        </a:solidFill>
                      </a:rPr>
                      <a:t>83%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2013932088474346E-2"/>
                  <c:y val="-1.565012690601205E-2"/>
                </c:manualLayout>
              </c:layout>
              <c:tx>
                <c:rich>
                  <a:bodyPr/>
                  <a:lstStyle/>
                  <a:p>
                    <a:pPr>
                      <a:defRPr sz="1000" b="1"/>
                    </a:pPr>
                    <a:r>
                      <a:rPr lang="ru-RU" b="1" dirty="0" smtClean="0"/>
                      <a:t>Женщин-560 чел; </a:t>
                    </a:r>
                    <a:r>
                      <a:rPr lang="ru-RU" b="1" dirty="0">
                        <a:solidFill>
                          <a:srgbClr val="FF0000"/>
                        </a:solidFill>
                      </a:rPr>
                      <a:t>17%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Общее кол-во работников</c:v>
                </c:pt>
                <c:pt idx="1">
                  <c:v>Женщин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2642</c:v>
                </c:pt>
                <c:pt idx="1">
                  <c:v>560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6089490014968446"/>
          <c:y val="3.2397811458963255E-2"/>
          <c:w val="0.33701670898843222"/>
          <c:h val="0.16517106390616754"/>
        </c:manualLayout>
      </c:layout>
      <c:overlay val="0"/>
      <c:txPr>
        <a:bodyPr/>
        <a:lstStyle/>
        <a:p>
          <a:pPr>
            <a:defRPr sz="8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explosion val="6"/>
            <c:spPr>
              <a:solidFill>
                <a:srgbClr val="003366"/>
              </a:solidFill>
            </c:spPr>
          </c:dPt>
          <c:dPt>
            <c:idx val="1"/>
            <c:bubble3D val="0"/>
            <c:spPr>
              <a:solidFill>
                <a:srgbClr val="7030A0"/>
              </a:solidFill>
            </c:spPr>
          </c:dPt>
          <c:dPt>
            <c:idx val="2"/>
            <c:bubble3D val="0"/>
            <c:spPr>
              <a:solidFill>
                <a:srgbClr val="006600"/>
              </a:solidFill>
            </c:spPr>
          </c:dPt>
          <c:dPt>
            <c:idx val="3"/>
            <c:bubble3D val="0"/>
            <c:spPr>
              <a:solidFill>
                <a:srgbClr val="FFC000"/>
              </a:solidFill>
            </c:spPr>
          </c:dPt>
          <c:dPt>
            <c:idx val="4"/>
            <c:bubble3D val="0"/>
            <c:spPr>
              <a:solidFill>
                <a:srgbClr val="C00000"/>
              </a:solidFill>
            </c:spPr>
          </c:dPt>
          <c:dLbls>
            <c:dLbl>
              <c:idx val="0"/>
              <c:layout>
                <c:manualLayout>
                  <c:x val="-5.3166789188427072E-2"/>
                  <c:y val="0.13928823649387226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высшее
</a:t>
                    </a:r>
                    <a:r>
                      <a:rPr lang="ru-RU" sz="1400" dirty="0">
                        <a:solidFill>
                          <a:srgbClr val="FF0000"/>
                        </a:solidFill>
                      </a:rPr>
                      <a:t>62%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9583899545863948E-3"/>
                  <c:y val="0.30981908119677698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среднее проф.
</a:t>
                    </a:r>
                    <a:r>
                      <a:rPr lang="ru-RU" sz="1400" dirty="0">
                        <a:solidFill>
                          <a:srgbClr val="FF0000"/>
                        </a:solidFill>
                      </a:rPr>
                      <a:t>27%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4439849470468336E-2"/>
                  <c:y val="-1.2243944967236018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начальное проф.
</a:t>
                    </a:r>
                    <a:r>
                      <a:rPr lang="ru-RU" sz="1400" dirty="0">
                        <a:solidFill>
                          <a:srgbClr val="FF0000"/>
                        </a:solidFill>
                      </a:rPr>
                      <a:t>6%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5872163118342135E-2"/>
                  <c:y val="-3.0372816059831383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среднее общее
</a:t>
                    </a:r>
                    <a:r>
                      <a:rPr lang="ru-RU" sz="1400" dirty="0">
                        <a:solidFill>
                          <a:srgbClr val="FF0000"/>
                        </a:solidFill>
                      </a:rPr>
                      <a:t>5%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9.9188152034506608E-2"/>
                  <c:y val="-4.1107944836919909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не полное среднее
</a:t>
                    </a:r>
                    <a:r>
                      <a:rPr lang="ru-RU" sz="1400" dirty="0">
                        <a:solidFill>
                          <a:srgbClr val="FF0000"/>
                        </a:solidFill>
                      </a:rPr>
                      <a:t>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высшее</c:v>
                </c:pt>
                <c:pt idx="1">
                  <c:v>среднее проф.</c:v>
                </c:pt>
                <c:pt idx="2">
                  <c:v>начальное проф.</c:v>
                </c:pt>
                <c:pt idx="3">
                  <c:v>среднее общее</c:v>
                </c:pt>
                <c:pt idx="4">
                  <c:v>не полное среднее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348</c:v>
                </c:pt>
                <c:pt idx="1">
                  <c:v>149</c:v>
                </c:pt>
                <c:pt idx="2">
                  <c:v>36</c:v>
                </c:pt>
                <c:pt idx="3">
                  <c:v>25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4"/>
            <c:spPr>
              <a:solidFill>
                <a:srgbClr val="FF9933"/>
              </a:solidFill>
            </c:spPr>
          </c:dPt>
          <c:dPt>
            <c:idx val="1"/>
            <c:bubble3D val="0"/>
            <c:explosion val="15"/>
            <c:spPr>
              <a:solidFill>
                <a:srgbClr val="003366"/>
              </a:solidFill>
            </c:spPr>
          </c:dPt>
          <c:dPt>
            <c:idx val="2"/>
            <c:bubble3D val="0"/>
            <c:explosion val="3"/>
            <c:spPr>
              <a:solidFill>
                <a:srgbClr val="006600"/>
              </a:solidFill>
            </c:spPr>
          </c:dPt>
          <c:dLbls>
            <c:dLbl>
              <c:idx val="0"/>
              <c:layout>
                <c:manualLayout>
                  <c:x val="-7.6639569904777397E-2"/>
                  <c:y val="-0.1121025858599108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до 30 лет
</a:t>
                    </a:r>
                    <a:r>
                      <a:rPr lang="ru-RU" sz="1400" dirty="0">
                        <a:solidFill>
                          <a:srgbClr val="FF0000"/>
                        </a:solidFill>
                      </a:rPr>
                      <a:t>17%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462748853318638E-2"/>
                  <c:y val="2.0290295835699648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от 30 до 49 </a:t>
                    </a:r>
                    <a:r>
                      <a:rPr lang="ru-RU" dirty="0" smtClean="0"/>
                      <a:t>лет    </a:t>
                    </a:r>
                    <a:r>
                      <a:rPr lang="ru-RU" dirty="0"/>
                      <a:t>
</a:t>
                    </a:r>
                    <a:r>
                      <a:rPr lang="ru-RU" sz="1400" dirty="0">
                        <a:solidFill>
                          <a:srgbClr val="FF0000"/>
                        </a:solidFill>
                      </a:rPr>
                      <a:t>56%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4297484201920312E-2"/>
                  <c:y val="-0.1291705323347842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от 50 лет
</a:t>
                    </a:r>
                    <a:r>
                      <a:rPr lang="ru-RU" sz="1400" dirty="0">
                        <a:solidFill>
                          <a:srgbClr val="FF0000"/>
                        </a:solidFill>
                      </a:rPr>
                      <a:t>27%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до 30 лет</c:v>
                </c:pt>
                <c:pt idx="1">
                  <c:v>от 30 до 49 лет</c:v>
                </c:pt>
                <c:pt idx="2">
                  <c:v>от 50 лет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95</c:v>
                </c:pt>
                <c:pt idx="1">
                  <c:v>312</c:v>
                </c:pt>
                <c:pt idx="2">
                  <c:v>153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ru-RU" sz="1200" dirty="0"/>
              <a:t>Количество работников</a:t>
            </a:r>
            <a:r>
              <a:rPr lang="ru-RU" sz="1200" dirty="0" smtClean="0"/>
              <a:t>,</a:t>
            </a:r>
          </a:p>
          <a:p>
            <a:pPr>
              <a:defRPr sz="1200"/>
            </a:pPr>
            <a:r>
              <a:rPr lang="ru-RU" sz="1200" dirty="0" smtClean="0"/>
              <a:t> </a:t>
            </a:r>
            <a:r>
              <a:rPr lang="ru-RU" sz="1200" dirty="0"/>
              <a:t>получивших материальную </a:t>
            </a:r>
            <a:r>
              <a:rPr lang="ru-RU" sz="1200" dirty="0" smtClean="0"/>
              <a:t>помощь</a:t>
            </a:r>
          </a:p>
          <a:p>
            <a:pPr>
              <a:defRPr sz="1200"/>
            </a:pPr>
            <a:r>
              <a:rPr lang="ru-RU" sz="1200" dirty="0" smtClean="0"/>
              <a:t> </a:t>
            </a:r>
            <a:r>
              <a:rPr lang="ru-RU" sz="1200" dirty="0"/>
              <a:t>на рождение ребенка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dLbls>
            <c:dLbl>
              <c:idx val="1"/>
              <c:layout>
                <c:manualLayout>
                  <c:x val="-5.9903498765256817E-3"/>
                  <c:y val="3.79884171649530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Лист18!$M$9:$O$9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Лист18!$M$10:$O$10</c:f>
              <c:numCache>
                <c:formatCode>#,##0</c:formatCode>
                <c:ptCount val="3"/>
                <c:pt idx="0">
                  <c:v>164</c:v>
                </c:pt>
                <c:pt idx="1">
                  <c:v>172</c:v>
                </c:pt>
                <c:pt idx="2">
                  <c:v>175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725888"/>
        <c:axId val="56727424"/>
      </c:lineChart>
      <c:catAx>
        <c:axId val="56725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6727424"/>
        <c:crosses val="autoZero"/>
        <c:auto val="1"/>
        <c:lblAlgn val="ctr"/>
        <c:lblOffset val="100"/>
        <c:noMultiLvlLbl val="0"/>
      </c:catAx>
      <c:valAx>
        <c:axId val="56727424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56725888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ru-RU" sz="1200" b="1" i="0" u="none" strike="noStrike" baseline="0" dirty="0">
                <a:effectLst/>
              </a:rPr>
              <a:t>Количество</a:t>
            </a:r>
            <a:r>
              <a:rPr lang="ru-RU" sz="1200" dirty="0"/>
              <a:t> работников, получивших материальную помощь  на бракосочетание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dLbls>
            <c:dLbl>
              <c:idx val="0"/>
              <c:layout>
                <c:manualLayout>
                  <c:x val="-1.6666666666666666E-2"/>
                  <c:y val="6.01851851851851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388888888888894E-2"/>
                  <c:y val="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7777777777777779E-3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Лист18!$M$17:$O$17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Лист18!$M$16:$O$16</c:f>
              <c:numCache>
                <c:formatCode>#,##0</c:formatCode>
                <c:ptCount val="3"/>
                <c:pt idx="0">
                  <c:v>92</c:v>
                </c:pt>
                <c:pt idx="1">
                  <c:v>100</c:v>
                </c:pt>
                <c:pt idx="2">
                  <c:v>124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311488"/>
        <c:axId val="67313024"/>
      </c:lineChart>
      <c:catAx>
        <c:axId val="673114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7313024"/>
        <c:crosses val="autoZero"/>
        <c:auto val="1"/>
        <c:lblAlgn val="ctr"/>
        <c:lblOffset val="100"/>
        <c:noMultiLvlLbl val="0"/>
      </c:catAx>
      <c:valAx>
        <c:axId val="67313024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67311488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ru-RU" sz="1200" b="1" i="0" u="none" strike="noStrike" baseline="0" dirty="0">
                <a:effectLst/>
              </a:rPr>
              <a:t>Количество</a:t>
            </a:r>
            <a:r>
              <a:rPr lang="ru-RU" sz="1200" dirty="0"/>
              <a:t> работников</a:t>
            </a:r>
            <a:r>
              <a:rPr lang="ru-RU" sz="1200" dirty="0" smtClean="0"/>
              <a:t>,</a:t>
            </a:r>
          </a:p>
          <a:p>
            <a:pPr>
              <a:defRPr sz="1200"/>
            </a:pPr>
            <a:r>
              <a:rPr lang="ru-RU" sz="1200" dirty="0" smtClean="0"/>
              <a:t> </a:t>
            </a:r>
            <a:r>
              <a:rPr lang="ru-RU" sz="1200" dirty="0"/>
              <a:t>оформивших социальный отпуск </a:t>
            </a:r>
            <a:endParaRPr lang="ru-RU" sz="1200" dirty="0" smtClean="0"/>
          </a:p>
          <a:p>
            <a:pPr>
              <a:defRPr sz="1200"/>
            </a:pPr>
            <a:r>
              <a:rPr lang="ru-RU" sz="1200" dirty="0" smtClean="0"/>
              <a:t>на бракосочетание</a:t>
            </a:r>
            <a:endParaRPr lang="ru-RU" sz="1200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dLbls>
            <c:dLbl>
              <c:idx val="0"/>
              <c:layout>
                <c:manualLayout>
                  <c:x val="-1.6666666666666666E-2"/>
                  <c:y val="6.01851851851851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388888888888894E-2"/>
                  <c:y val="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7777777777777779E-3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Лист18!$M$27:$O$27</c:f>
              <c:numCache>
                <c:formatCode>#,##0</c:formatCode>
                <c:ptCount val="3"/>
                <c:pt idx="0" formatCode="General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Лист18!$M$34:$O$34</c:f>
              <c:numCache>
                <c:formatCode>#,##0</c:formatCode>
                <c:ptCount val="3"/>
                <c:pt idx="0">
                  <c:v>60</c:v>
                </c:pt>
                <c:pt idx="1">
                  <c:v>69</c:v>
                </c:pt>
                <c:pt idx="2">
                  <c:v>72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382656"/>
        <c:axId val="67384448"/>
      </c:lineChart>
      <c:catAx>
        <c:axId val="67382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7384448"/>
        <c:crosses val="autoZero"/>
        <c:auto val="1"/>
        <c:lblAlgn val="ctr"/>
        <c:lblOffset val="100"/>
        <c:noMultiLvlLbl val="0"/>
      </c:catAx>
      <c:valAx>
        <c:axId val="67384448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67382656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ru-RU" sz="1200" b="1" i="0" u="none" strike="noStrike" baseline="0" dirty="0">
                <a:effectLst/>
              </a:rPr>
              <a:t>Количество</a:t>
            </a:r>
            <a:r>
              <a:rPr lang="ru-RU" sz="1200" dirty="0"/>
              <a:t> работников</a:t>
            </a:r>
            <a:r>
              <a:rPr lang="ru-RU" sz="1200" dirty="0" smtClean="0"/>
              <a:t>,</a:t>
            </a:r>
          </a:p>
          <a:p>
            <a:pPr>
              <a:defRPr sz="1200"/>
            </a:pPr>
            <a:r>
              <a:rPr lang="ru-RU" sz="1200" dirty="0" smtClean="0"/>
              <a:t> </a:t>
            </a:r>
            <a:r>
              <a:rPr lang="ru-RU" sz="1200" dirty="0"/>
              <a:t>оформивших социальный </a:t>
            </a:r>
            <a:r>
              <a:rPr lang="ru-RU" sz="1200" dirty="0" smtClean="0"/>
              <a:t>отпуск</a:t>
            </a:r>
          </a:p>
          <a:p>
            <a:pPr>
              <a:defRPr sz="1200"/>
            </a:pPr>
            <a:r>
              <a:rPr lang="ru-RU" sz="1200" dirty="0" smtClean="0"/>
              <a:t> </a:t>
            </a:r>
            <a:r>
              <a:rPr lang="ru-RU" sz="1200" dirty="0"/>
              <a:t>на рождение ребенка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dLbls>
            <c:dLbl>
              <c:idx val="0"/>
              <c:layout>
                <c:manualLayout>
                  <c:x val="-1.6666666666666666E-2"/>
                  <c:y val="6.01851851851851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388888888888894E-2"/>
                  <c:y val="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7777777777777779E-3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Лист18!$M$27:$O$27</c:f>
              <c:numCache>
                <c:formatCode>#,##0</c:formatCode>
                <c:ptCount val="3"/>
                <c:pt idx="0" formatCode="General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Лист18!$M$28:$O$28</c:f>
              <c:numCache>
                <c:formatCode>#,##0</c:formatCode>
                <c:ptCount val="3"/>
                <c:pt idx="0">
                  <c:v>61</c:v>
                </c:pt>
                <c:pt idx="1">
                  <c:v>85</c:v>
                </c:pt>
                <c:pt idx="2">
                  <c:v>95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433600"/>
        <c:axId val="67435136"/>
      </c:lineChart>
      <c:catAx>
        <c:axId val="674336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7435136"/>
        <c:crosses val="autoZero"/>
        <c:auto val="1"/>
        <c:lblAlgn val="ctr"/>
        <c:lblOffset val="100"/>
        <c:noMultiLvlLbl val="0"/>
      </c:catAx>
      <c:valAx>
        <c:axId val="67435136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67433600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FB077A-6FA0-4B95-A6F3-AEEC52E645E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8B2811-C5EF-41A4-B1AF-D72C2B6C22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193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80098A-0323-4C28-899C-8B645279A22F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329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80098A-0323-4C28-899C-8B645279A22F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329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844921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463"/>
            <a:ext cx="8229600" cy="88759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64778"/>
            <a:ext cx="8229600" cy="486138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>
                <a:solidFill>
                  <a:srgbClr val="0264BB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0264B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71922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038225"/>
            <a:ext cx="6019800" cy="50879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>
                <a:solidFill>
                  <a:srgbClr val="0264BB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0264B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29193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524000" y="190500"/>
            <a:ext cx="7010400" cy="5829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35890-4A62-42B7-A12F-BEBD07894E86}" type="datetime1">
              <a:rPr lang="ru-RU" altLang="ru-RU" smtClean="0">
                <a:solidFill>
                  <a:prstClr val="black"/>
                </a:solidFill>
              </a:rPr>
              <a:pPr>
                <a:defRPr/>
              </a:pPr>
              <a:t>28.09.2015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E02A1-CA82-4786-AA74-541E11BE66F7}" type="slidenum">
              <a:rPr lang="ru-RU" altLang="ru-RU">
                <a:solidFill>
                  <a:srgbClr val="0264BB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264B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09852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0970" y="5629275"/>
            <a:ext cx="6467505" cy="10191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352426" y="523875"/>
            <a:ext cx="4057650" cy="47339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tabLst/>
              <a:defRPr sz="28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98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025595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057275"/>
            <a:ext cx="7772400" cy="33496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>
                <a:solidFill>
                  <a:srgbClr val="0264BB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0264B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795315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463"/>
            <a:ext cx="8229600" cy="88759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lang="ru-RU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ru-RU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ru-RU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ru-RU" sz="1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ru-RU" sz="1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>
                <a:solidFill>
                  <a:srgbClr val="0264BB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0264B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635878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463"/>
            <a:ext cx="8229600" cy="8875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>
                <a:solidFill>
                  <a:srgbClr val="0264BB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0264B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610811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463"/>
            <a:ext cx="8229600" cy="88759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>
                <a:solidFill>
                  <a:srgbClr val="0264BB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0264B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569276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>
                <a:solidFill>
                  <a:srgbClr val="0264BB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0264B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380443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96533"/>
            <a:ext cx="3008313" cy="101959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513556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010191"/>
            <a:ext cx="3008313" cy="41159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>
                <a:solidFill>
                  <a:srgbClr val="0264BB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0264B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634198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800600"/>
            <a:ext cx="8610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33375" y="612775"/>
            <a:ext cx="855345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800" y="5367338"/>
            <a:ext cx="8610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>
                <a:solidFill>
                  <a:srgbClr val="0264BB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0264B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806055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1035" y="6370506"/>
            <a:ext cx="462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AE321D-5C8E-47BA-AA52-C91DBBE393DD}" type="slidenum">
              <a:rPr lang="ru-RU" smtClean="0">
                <a:solidFill>
                  <a:srgbClr val="0264BB">
                    <a:lumMod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264B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42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ransition spd="slow">
    <p:wipe dir="r"/>
  </p:transition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accent3">
              <a:lumMod val="20000"/>
              <a:lumOff val="80000"/>
            </a:schemeClr>
          </a:solidFill>
          <a:effectLst/>
          <a:latin typeface="Arial" pitchFamily="34" charset="0"/>
          <a:ea typeface="+mj-ea"/>
          <a:cs typeface="Arial" pitchFamily="34" charset="0"/>
        </a:defRPr>
      </a:lvl1pPr>
    </p:titleStyle>
    <p:bodyStyle>
      <a:lvl1pPr marL="179388" indent="-179388" algn="l" defTabSz="914400" rtl="0" eaLnBrk="1" latinLnBrk="0" hangingPunct="1">
        <a:spcBef>
          <a:spcPct val="20000"/>
        </a:spcBef>
        <a:buClr>
          <a:schemeClr val="accent2">
            <a:lumMod val="75000"/>
          </a:schemeClr>
        </a:buClr>
        <a:buSzPct val="80000"/>
        <a:buFont typeface="Wingdings" pitchFamily="2" charset="2"/>
        <a:buChar char="§"/>
        <a:tabLst>
          <a:tab pos="179388" algn="l"/>
        </a:tabLst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38163" indent="-273050" algn="l" defTabSz="914400" rtl="0" eaLnBrk="1" latinLnBrk="0" hangingPunct="1">
        <a:spcBef>
          <a:spcPct val="20000"/>
        </a:spcBef>
        <a:buClr>
          <a:schemeClr val="accent2">
            <a:lumMod val="75000"/>
          </a:schemeClr>
        </a:buClr>
        <a:buFont typeface="Arial" pitchFamily="34" charset="0"/>
        <a:buChar char="–"/>
        <a:defRPr sz="18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2pPr>
      <a:lvl3pPr marL="717550" indent="-179388" algn="l" defTabSz="914400" rtl="0" eaLnBrk="1" latinLnBrk="0" hangingPunct="1">
        <a:spcBef>
          <a:spcPct val="20000"/>
        </a:spcBef>
        <a:buClr>
          <a:schemeClr val="accent2">
            <a:lumMod val="75000"/>
          </a:schemeClr>
        </a:buClr>
        <a:buFont typeface="Arial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896938" indent="-179388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1076325" indent="-273050" algn="l" defTabSz="914400" rtl="0" eaLnBrk="1" latinLnBrk="0" hangingPunct="1">
        <a:spcBef>
          <a:spcPct val="20000"/>
        </a:spcBef>
        <a:buFont typeface="Arial" pitchFamily="34" charset="0"/>
        <a:buChar char="»"/>
        <a:defRPr sz="1200" kern="1200">
          <a:solidFill>
            <a:schemeClr val="tx1">
              <a:lumMod val="65000"/>
              <a:lumOff val="35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23.png"/><Relationship Id="rId4" Type="http://schemas.openxmlformats.org/officeDocument/2006/relationships/chart" Target="../charts/char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0.png"/><Relationship Id="rId2" Type="http://schemas.openxmlformats.org/officeDocument/2006/relationships/hyperlink" Target="http://24.kz/ru/news/social/item/40192-43-mamy-rodili-trojnyu-v-kazakhstane-v-2014-godu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emf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3.png"/><Relationship Id="rId5" Type="http://schemas.openxmlformats.org/officeDocument/2006/relationships/image" Target="../media/image4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e.mail.ru/attachment/14434368470000000591/0;1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e.mail.ru/attachment/14434368470000000591/0;1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94890" y="1086928"/>
            <a:ext cx="4057650" cy="4451230"/>
          </a:xfrm>
        </p:spPr>
        <p:txBody>
          <a:bodyPr>
            <a:normAutofit/>
          </a:bodyPr>
          <a:lstStyle/>
          <a:p>
            <a:pPr algn="ctr"/>
            <a:r>
              <a:rPr lang="ru-RU" sz="2000" i="1" dirty="0"/>
              <a:t>Панельная дискуссия на тему</a:t>
            </a:r>
          </a:p>
          <a:p>
            <a:pPr algn="ctr"/>
            <a:r>
              <a:rPr lang="ru-RU" sz="2000" i="1" dirty="0"/>
              <a:t>«Мужской взгляд на гендерную политику</a:t>
            </a:r>
          </a:p>
          <a:p>
            <a:pPr algn="ctr"/>
            <a:r>
              <a:rPr lang="ru-RU" sz="2000" i="1" dirty="0"/>
              <a:t>в энергетической отрасли</a:t>
            </a:r>
          </a:p>
          <a:p>
            <a:pPr algn="ctr"/>
            <a:r>
              <a:rPr lang="ru-RU" sz="2000" i="1" dirty="0"/>
              <a:t>Республики Казахстан»</a:t>
            </a:r>
            <a:br>
              <a:rPr lang="ru-RU" sz="2000" i="1" dirty="0"/>
            </a:br>
            <a:r>
              <a:rPr lang="ru-RU" sz="2000" i="1" dirty="0"/>
              <a:t> </a:t>
            </a:r>
            <a:br>
              <a:rPr lang="ru-RU" sz="2000" i="1" dirty="0"/>
            </a:br>
            <a:r>
              <a:rPr lang="ru-RU" sz="2000" i="1" dirty="0"/>
              <a:t> Какую роль играет гендерный вопрос</a:t>
            </a:r>
          </a:p>
          <a:p>
            <a:pPr algn="ctr"/>
            <a:r>
              <a:rPr lang="ru-RU" sz="2000" i="1" dirty="0"/>
              <a:t>при поиске и найме</a:t>
            </a:r>
          </a:p>
          <a:p>
            <a:pPr algn="ctr"/>
            <a:r>
              <a:rPr lang="ru-RU" sz="2000" i="1" dirty="0"/>
              <a:t>новых сотрудников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16" y="221413"/>
            <a:ext cx="3156938" cy="746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925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00">
        <p:split orient="vert"/>
      </p:transition>
    </mc:Choice>
    <mc:Fallback xmlns="">
      <p:transition advClick="0" advTm="2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>
                <a:solidFill>
                  <a:srgbClr val="0264BB">
                    <a:lumMod val="75000"/>
                  </a:srgbClr>
                </a:solidFill>
              </a:rPr>
              <a:pPr/>
              <a:t>10</a:t>
            </a:fld>
            <a:endParaRPr lang="ru-RU">
              <a:solidFill>
                <a:srgbClr val="0264BB">
                  <a:lumMod val="75000"/>
                </a:srgbClr>
              </a:solidFill>
            </a:endParaRPr>
          </a:p>
        </p:txBody>
      </p:sp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401" y="3804248"/>
            <a:ext cx="4203790" cy="2428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60" y="957531"/>
            <a:ext cx="4032411" cy="2424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00" y="3804248"/>
            <a:ext cx="4032411" cy="2428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412" y="971358"/>
            <a:ext cx="4203790" cy="2422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5662" y="86329"/>
            <a:ext cx="6328633" cy="7386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FFFF00"/>
                </a:solidFill>
              </a:rPr>
              <a:t>А в 2015 году ПНХЗ стал бронзовым призером на юбилейной V-й Спартакиаде среди трудовых коллективов группы компаний акционерного общества «КазМунайГаз – переработка и маркетинг».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7419" y="3381555"/>
            <a:ext cx="38387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Бронзовые призеры</a:t>
            </a:r>
            <a:endParaRPr lang="ru-RU" sz="1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471412" y="6320388"/>
            <a:ext cx="42037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 smtClean="0"/>
              <a:t>Фудина</a:t>
            </a:r>
            <a:r>
              <a:rPr lang="ru-RU" sz="1200" b="1" dirty="0" smtClean="0"/>
              <a:t> Анна, 3 место «Плавание»</a:t>
            </a:r>
            <a:endParaRPr lang="ru-RU" sz="1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67418" y="6271285"/>
            <a:ext cx="38387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Женская команда </a:t>
            </a:r>
            <a:r>
              <a:rPr lang="ru-RU" sz="1200" b="1" dirty="0"/>
              <a:t>3 </a:t>
            </a:r>
            <a:r>
              <a:rPr lang="ru-RU" sz="1200" b="1" dirty="0" smtClean="0"/>
              <a:t>место «Волейбол» </a:t>
            </a:r>
            <a:endParaRPr lang="ru-RU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471412" y="3404874"/>
            <a:ext cx="42037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 smtClean="0"/>
              <a:t>Тюлемисова</a:t>
            </a:r>
            <a:r>
              <a:rPr lang="ru-RU" sz="1200" b="1" dirty="0" smtClean="0"/>
              <a:t> Жулдыз, 1 место «То</a:t>
            </a:r>
            <a:r>
              <a:rPr lang="kk-KZ" sz="1200" b="1" dirty="0" smtClean="0"/>
              <a:t>ғыз құмалақ»</a:t>
            </a:r>
            <a:endParaRPr lang="ru-RU" sz="1200" b="1" dirty="0"/>
          </a:p>
        </p:txBody>
      </p:sp>
      <p:pic>
        <p:nvPicPr>
          <p:cNvPr id="3482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163" y="195263"/>
            <a:ext cx="18113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5503196"/>
      </p:ext>
    </p:extLst>
  </p:cSld>
  <p:clrMapOvr>
    <a:masterClrMapping/>
  </p:clrMapOvr>
  <p:transition spd="slow" advClick="0" advTm="41000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>
                <a:solidFill>
                  <a:srgbClr val="0264BB">
                    <a:lumMod val="75000"/>
                  </a:srgbClr>
                </a:solidFill>
              </a:rPr>
              <a:pPr/>
              <a:t>11</a:t>
            </a:fld>
            <a:endParaRPr lang="ru-RU">
              <a:solidFill>
                <a:srgbClr val="0264BB">
                  <a:lumMod val="75000"/>
                </a:srgbClr>
              </a:solidFill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852037" y="1918836"/>
            <a:ext cx="5480051" cy="3521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749" y="939799"/>
            <a:ext cx="5134150" cy="398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50823" y="5036314"/>
            <a:ext cx="48530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ПНХЗ - генеральный спонсор </a:t>
            </a:r>
            <a:r>
              <a:rPr lang="ru-RU" sz="1200" dirty="0" smtClean="0"/>
              <a:t>женской </a:t>
            </a:r>
            <a:r>
              <a:rPr lang="ru-RU" sz="1200" dirty="0"/>
              <a:t>баскетбольной команды «Иртыш</a:t>
            </a:r>
            <a:r>
              <a:rPr lang="ru-RU" sz="1200" dirty="0" smtClean="0"/>
              <a:t>». </a:t>
            </a:r>
            <a:r>
              <a:rPr lang="ru-RU" sz="1200" dirty="0"/>
              <a:t>Благодаря финансовой и организационной поддержке завода </a:t>
            </a:r>
            <a:r>
              <a:rPr lang="ru-RU" sz="1200" dirty="0" smtClean="0"/>
              <a:t>баскетбольная команда стала 15-ти кратным чемпионом Республики Казахстан.</a:t>
            </a:r>
            <a:endParaRPr lang="ru-RU" sz="1200" dirty="0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613" y="128588"/>
            <a:ext cx="18113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5954" y="96255"/>
            <a:ext cx="6836659" cy="815409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kk-KZ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Женская баскетбольная команда  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«Иртыш»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7681858"/>
      </p:ext>
    </p:extLst>
  </p:cSld>
  <p:clrMapOvr>
    <a:masterClrMapping/>
  </p:clrMapOvr>
  <p:transition spd="slow" advClick="0" advTm="30000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 vert="horz" lIns="0" tIns="0" rIns="0" bIns="0" anchor="b"/>
          <a:lstStyle/>
          <a:p>
            <a:fld id="{9FE30202-F970-4376-8979-189464F8CB68}" type="slidenum">
              <a:rPr lang="ru-RU">
                <a:solidFill>
                  <a:srgbClr val="0F6FC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12</a:t>
            </a:fld>
            <a:endParaRPr lang="ru-RU" dirty="0">
              <a:solidFill>
                <a:srgbClr val="0F6FC6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5250" y="88519"/>
            <a:ext cx="62288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itchFamily="34" charset="0"/>
              </a:rPr>
              <a:t>Программа поддержки брака и семьи ТОО «ПНХЗ»</a:t>
            </a:r>
            <a:endParaRPr lang="ru-RU" sz="2000" b="1" dirty="0">
              <a:solidFill>
                <a:srgbClr val="FFFF0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947814"/>
            <a:ext cx="7502054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действующим Правилам оказания социальной поддержки работникам ТОО «ПНХЗ» на предприятии 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предусмотрены следующие мероприятия: 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Материальная помощь в случае первичного бракосочетания в размере 50 МПРП (99 100 тенге)</a:t>
            </a:r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3905058"/>
            <a:ext cx="7958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200" dirty="0" smtClean="0"/>
              <a:t>Материальная помощь на рождение ребенка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размере 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МПРП (99 100 тенге)</a:t>
            </a:r>
          </a:p>
          <a:p>
            <a:endParaRPr lang="ru-RU" sz="1200" dirty="0"/>
          </a:p>
        </p:txBody>
      </p:sp>
      <p:graphicFrame>
        <p:nvGraphicFramePr>
          <p:cNvPr id="23" name="Диаграмма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2869399"/>
              </p:ext>
            </p:extLst>
          </p:nvPr>
        </p:nvGraphicFramePr>
        <p:xfrm>
          <a:off x="691887" y="4293905"/>
          <a:ext cx="4240153" cy="234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4" name="Диаграмма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0854799"/>
              </p:ext>
            </p:extLst>
          </p:nvPr>
        </p:nvGraphicFramePr>
        <p:xfrm>
          <a:off x="827584" y="1628800"/>
          <a:ext cx="4211960" cy="2261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072" y="1771649"/>
            <a:ext cx="3329105" cy="2119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928" y="156743"/>
            <a:ext cx="18113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071" y="4229100"/>
            <a:ext cx="3329105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5014015"/>
      </p:ext>
    </p:extLst>
  </p:cSld>
  <p:clrMapOvr>
    <a:masterClrMapping/>
  </p:clrMapOvr>
  <p:transition spd="slow" advClick="0" advTm="34000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30202-F970-4376-8979-189464F8CB68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876934"/>
            <a:ext cx="79584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dirty="0" smtClean="0"/>
              <a:t> Предоставление оплачиваемых социальных отпусков в случае первичного бракосочетания (3  дня)</a:t>
            </a:r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410243" y="3645024"/>
            <a:ext cx="79584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dirty="0" smtClean="0"/>
              <a:t>Предоставление оплачиваемых социальные отпусков на рождение ребенка (1 день)</a:t>
            </a:r>
            <a:endParaRPr lang="ru-RU" sz="1200" dirty="0"/>
          </a:p>
        </p:txBody>
      </p:sp>
      <p:pic>
        <p:nvPicPr>
          <p:cNvPr id="11" name="preview-image" descr="http://24.kz/media/k2/items/cache/a849c9e642bbbe1eb208de103101180a_XL.jpg">
            <a:hlinkClick r:id="rId2" tgtFrame="_blank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149080"/>
            <a:ext cx="3528392" cy="236714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8259929"/>
              </p:ext>
            </p:extLst>
          </p:nvPr>
        </p:nvGraphicFramePr>
        <p:xfrm>
          <a:off x="827584" y="1153933"/>
          <a:ext cx="3888432" cy="2347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137381"/>
              </p:ext>
            </p:extLst>
          </p:nvPr>
        </p:nvGraphicFramePr>
        <p:xfrm>
          <a:off x="611560" y="4005064"/>
          <a:ext cx="396044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63556"/>
            <a:ext cx="3528392" cy="1964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928" y="156743"/>
            <a:ext cx="18113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0576699"/>
      </p:ext>
    </p:extLst>
  </p:cSld>
  <p:clrMapOvr>
    <a:masterClrMapping/>
  </p:clrMapOvr>
  <p:transition spd="slow" advClick="0" advTm="30000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051" y="1013304"/>
            <a:ext cx="2942766" cy="1959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5955" y="77638"/>
            <a:ext cx="7038915" cy="815409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Молодые семьи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9532" y="1188736"/>
            <a:ext cx="557071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/>
              <a:t>В декабре 2012г., впервые за последние 18 лет, ПНХЗ сдал в эксплуатацию жилой дом в </a:t>
            </a:r>
            <a:r>
              <a:rPr lang="ru-RU" sz="1500" dirty="0" err="1"/>
              <a:t>Усольском</a:t>
            </a:r>
            <a:r>
              <a:rPr lang="ru-RU" sz="1500" dirty="0"/>
              <a:t> микрорайоне г. Павлодара общей площадью 20,9 тыс. кв. м (жилая площадь 13,7 тыс. кв. м).  </a:t>
            </a:r>
          </a:p>
          <a:p>
            <a:endParaRPr lang="ru-RU" sz="1500" dirty="0"/>
          </a:p>
          <a:p>
            <a:r>
              <a:rPr lang="ru-RU" sz="1500" dirty="0"/>
              <a:t>Все квартиры с улучшенной планировкой, отделкой «под ключ», обустроенным двором. Дом является лучшим жилищным комплексом в городе.</a:t>
            </a:r>
          </a:p>
          <a:p>
            <a:endParaRPr lang="ru-RU" sz="1500" dirty="0"/>
          </a:p>
          <a:p>
            <a:r>
              <a:rPr lang="ru-RU" sz="1500" dirty="0"/>
              <a:t>Стоимость строительства: </a:t>
            </a:r>
            <a:r>
              <a:rPr lang="ru-RU" sz="1500" b="1" dirty="0">
                <a:solidFill>
                  <a:srgbClr val="FF0000"/>
                </a:solidFill>
              </a:rPr>
              <a:t>1 млрд 959 млн тенге. </a:t>
            </a:r>
          </a:p>
          <a:p>
            <a:r>
              <a:rPr lang="ru-RU" sz="1500" dirty="0"/>
              <a:t>Количество квартир – </a:t>
            </a:r>
            <a:r>
              <a:rPr lang="ru-RU" sz="1500" b="1" dirty="0">
                <a:solidFill>
                  <a:srgbClr val="FF0000"/>
                </a:solidFill>
              </a:rPr>
              <a:t>146,</a:t>
            </a:r>
            <a:r>
              <a:rPr lang="ru-RU" sz="1500" dirty="0"/>
              <a:t> в </a:t>
            </a:r>
            <a:r>
              <a:rPr lang="ru-RU" sz="1500" dirty="0" err="1"/>
              <a:t>т.ч</a:t>
            </a:r>
            <a:r>
              <a:rPr lang="ru-RU" sz="1500" dirty="0"/>
              <a:t>.  однокомнатных – </a:t>
            </a:r>
            <a:r>
              <a:rPr lang="ru-RU" sz="1500" b="1" dirty="0">
                <a:solidFill>
                  <a:srgbClr val="FF0000"/>
                </a:solidFill>
              </a:rPr>
              <a:t>46,  </a:t>
            </a:r>
            <a:r>
              <a:rPr lang="ru-RU" sz="1500" dirty="0"/>
              <a:t>двухкомнатных – </a:t>
            </a:r>
            <a:r>
              <a:rPr lang="ru-RU" sz="1500" b="1" dirty="0">
                <a:solidFill>
                  <a:srgbClr val="FF0000"/>
                </a:solidFill>
              </a:rPr>
              <a:t>58,</a:t>
            </a:r>
            <a:r>
              <a:rPr lang="ru-RU" sz="1500" dirty="0"/>
              <a:t> трехкомнатных – </a:t>
            </a:r>
            <a:r>
              <a:rPr lang="ru-RU" sz="1500" b="1" dirty="0">
                <a:solidFill>
                  <a:srgbClr val="FF0000"/>
                </a:solidFill>
              </a:rPr>
              <a:t>34,</a:t>
            </a:r>
            <a:r>
              <a:rPr lang="ru-RU" sz="1500" dirty="0"/>
              <a:t>  четырехкомнатных – </a:t>
            </a:r>
            <a:r>
              <a:rPr lang="ru-RU" sz="1500" b="1" dirty="0">
                <a:solidFill>
                  <a:srgbClr val="FF0000"/>
                </a:solidFill>
              </a:rPr>
              <a:t>8.</a:t>
            </a:r>
            <a:r>
              <a:rPr lang="ru-RU" sz="1500" dirty="0"/>
              <a:t>   </a:t>
            </a:r>
            <a:endParaRPr lang="ru-RU" sz="1500" dirty="0" smtClean="0"/>
          </a:p>
          <a:p>
            <a:r>
              <a:rPr lang="ru-RU" sz="1500" b="1" dirty="0" smtClean="0">
                <a:solidFill>
                  <a:srgbClr val="FF0000"/>
                </a:solidFill>
              </a:rPr>
              <a:t>70</a:t>
            </a:r>
            <a:r>
              <a:rPr lang="ru-RU" sz="1500" dirty="0" smtClean="0"/>
              <a:t> </a:t>
            </a:r>
            <a:r>
              <a:rPr lang="ru-RU" sz="1500" dirty="0"/>
              <a:t>квартир получили молодые семьи.</a:t>
            </a:r>
          </a:p>
        </p:txBody>
      </p:sp>
      <p:pic>
        <p:nvPicPr>
          <p:cNvPr id="9" name="Picture 4" descr="C:\Documents and Settings\nachkadr\Рабочий стол\Фото (кадр.пол.)\Открытие дома\IMG_6562.jpg"/>
          <p:cNvPicPr>
            <a:picLocks noChangeAspect="1" noChangeArrowheads="1"/>
          </p:cNvPicPr>
          <p:nvPr/>
        </p:nvPicPr>
        <p:blipFill rotWithShape="1">
          <a:blip r:embed="rId4" cstate="print"/>
          <a:srcRect b="19451"/>
          <a:stretch/>
        </p:blipFill>
        <p:spPr bwMode="auto">
          <a:xfrm>
            <a:off x="3312716" y="4733744"/>
            <a:ext cx="2645094" cy="1786170"/>
          </a:xfrm>
          <a:prstGeom prst="rect">
            <a:avLst/>
          </a:prstGeom>
          <a:noFill/>
        </p:spPr>
      </p:pic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506" y="3006944"/>
            <a:ext cx="2881311" cy="3573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65" y="4763727"/>
            <a:ext cx="2750023" cy="1726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1940070"/>
      </p:ext>
    </p:extLst>
  </p:cSld>
  <p:clrMapOvr>
    <a:masterClrMapping/>
  </p:clrMapOvr>
  <p:transition spd="slow" advClick="0" advTm="40000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762" y="1370881"/>
            <a:ext cx="5857337" cy="442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0166" y="1387415"/>
            <a:ext cx="27432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Во Дворце культуры имени </a:t>
            </a:r>
            <a:r>
              <a:rPr lang="ru-RU" sz="1600" dirty="0" err="1"/>
              <a:t>Естая</a:t>
            </a:r>
            <a:r>
              <a:rPr lang="ru-RU" sz="1600" dirty="0"/>
              <a:t> состоялся творческий вечер известной исполнительницы казахских песен, заслуженного деятеля культуры Республики Казахстан Татьяны </a:t>
            </a:r>
            <a:r>
              <a:rPr lang="ru-RU" sz="1600" dirty="0" err="1"/>
              <a:t>Бурмистровой</a:t>
            </a:r>
            <a:r>
              <a:rPr lang="ru-RU" sz="1600" dirty="0"/>
              <a:t>. Певица вышла на сцену 30 лет назад и все эти годы не расставалась с домброй, которую взяла в руки в десятилетнем возрасте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В ее исполнении песня «</a:t>
            </a:r>
            <a:r>
              <a:rPr lang="kk-KZ" sz="1600" dirty="0" smtClean="0"/>
              <a:t>Әйелдің жасы 18»</a:t>
            </a:r>
            <a:endParaRPr lang="ru-RU" sz="1600" dirty="0"/>
          </a:p>
          <a:p>
            <a:endParaRPr lang="ru-RU" sz="1600" dirty="0"/>
          </a:p>
          <a:p>
            <a:r>
              <a:rPr lang="ru-RU" sz="1600" dirty="0"/>
              <a:t> 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5196474"/>
      </p:ext>
    </p:extLst>
  </p:cSld>
  <p:clrMapOvr>
    <a:masterClrMapping/>
  </p:clrMapOvr>
  <p:transition spd="slow" advClick="0" advTm="25000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58958" y="169333"/>
            <a:ext cx="7801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FF00"/>
                </a:solidFill>
              </a:rPr>
              <a:t>Гордость  </a:t>
            </a:r>
            <a:r>
              <a:rPr lang="ru-RU" sz="2000" b="1" i="1" dirty="0">
                <a:solidFill>
                  <a:srgbClr val="FFFF00"/>
                </a:solidFill>
              </a:rPr>
              <a:t>ПНХЗ </a:t>
            </a: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90600"/>
            <a:ext cx="5106988" cy="521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27803" y="4560947"/>
            <a:ext cx="31715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Управляющий директор по персоналу и  социальным вопросам </a:t>
            </a:r>
          </a:p>
          <a:p>
            <a:endParaRPr lang="ru-RU" dirty="0"/>
          </a:p>
          <a:p>
            <a:pPr algn="ctr"/>
            <a:r>
              <a:rPr lang="ru-RU" b="1" dirty="0" smtClean="0"/>
              <a:t>Имантаева </a:t>
            </a:r>
          </a:p>
          <a:p>
            <a:pPr algn="ctr"/>
            <a:r>
              <a:rPr lang="ru-RU" b="1" dirty="0" smtClean="0"/>
              <a:t>Алтын Мухамедьяровна</a:t>
            </a:r>
            <a:endParaRPr lang="ru-RU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first_auto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64024" y="3429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828506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463"/>
            <a:ext cx="6581775" cy="887590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>
                <a:solidFill>
                  <a:srgbClr val="0264BB">
                    <a:lumMod val="75000"/>
                  </a:srgbClr>
                </a:solidFill>
              </a:rPr>
              <a:pPr/>
              <a:t>17</a:t>
            </a:fld>
            <a:endParaRPr lang="ru-RU">
              <a:solidFill>
                <a:srgbClr val="0264BB">
                  <a:lumMod val="75000"/>
                </a:srgb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914398"/>
            <a:ext cx="6281737" cy="5410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281737" y="4941569"/>
            <a:ext cx="27289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Управляющий директор по правовым вопросам </a:t>
            </a:r>
            <a:r>
              <a:rPr lang="ru-RU" b="1" dirty="0" smtClean="0"/>
              <a:t>Аникина Оксана Александровна</a:t>
            </a:r>
            <a:endParaRPr lang="ru-RU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4787804"/>
      </p:ext>
    </p:extLst>
  </p:cSld>
  <p:clrMapOvr>
    <a:masterClrMapping/>
  </p:clrMapOvr>
  <p:transition spd="slow" advClick="0" advTm="8000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2" descr="https://apf.mail.ru/cgi-bin/readmsg?id=14434368470000000591;0;1&amp;preview=1&amp;exif=1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42863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53" r="17595"/>
          <a:stretch/>
        </p:blipFill>
        <p:spPr bwMode="auto">
          <a:xfrm>
            <a:off x="520191" y="931435"/>
            <a:ext cx="4244465" cy="553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940120" y="4713472"/>
            <a:ext cx="28920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Начальник отдела организации труда и заработной платы</a:t>
            </a:r>
          </a:p>
          <a:p>
            <a:pPr algn="ctr"/>
            <a:endParaRPr lang="ru-RU" dirty="0"/>
          </a:p>
          <a:p>
            <a:pPr algn="ctr"/>
            <a:r>
              <a:rPr lang="ru-RU" b="1" dirty="0" smtClean="0"/>
              <a:t>Евтодиенко Людмила Ивановна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66153508"/>
      </p:ext>
    </p:extLst>
  </p:cSld>
  <p:clrMapOvr>
    <a:masterClrMapping/>
  </p:clrMapOvr>
  <p:transition spd="slow" advClick="0" advTm="7000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>
                <a:solidFill>
                  <a:srgbClr val="0264BB">
                    <a:lumMod val="75000"/>
                  </a:srgbClr>
                </a:solidFill>
              </a:rPr>
              <a:pPr/>
              <a:t>19</a:t>
            </a:fld>
            <a:endParaRPr lang="ru-RU">
              <a:solidFill>
                <a:srgbClr val="0264BB">
                  <a:lumMod val="75000"/>
                </a:srgbClr>
              </a:solidFill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2" y="962499"/>
            <a:ext cx="3824287" cy="538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880454" y="4833059"/>
            <a:ext cx="3171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Заместитель </a:t>
            </a:r>
            <a:r>
              <a:rPr lang="ru-RU" dirty="0"/>
              <a:t>главного бухгалтера</a:t>
            </a:r>
          </a:p>
          <a:p>
            <a:pPr algn="ctr"/>
            <a:r>
              <a:rPr lang="ru-RU" dirty="0"/>
              <a:t> </a:t>
            </a:r>
            <a:r>
              <a:rPr lang="ru-RU" b="1" dirty="0" err="1"/>
              <a:t>Кемстач</a:t>
            </a:r>
            <a:r>
              <a:rPr lang="ru-RU" b="1" dirty="0"/>
              <a:t> Галина </a:t>
            </a:r>
            <a:r>
              <a:rPr lang="ru-RU" b="1" dirty="0" smtClean="0"/>
              <a:t>Дмитриевна</a:t>
            </a:r>
            <a:endParaRPr lang="ru-RU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5907824"/>
      </p:ext>
    </p:extLst>
  </p:cSld>
  <p:clrMapOvr>
    <a:masterClrMapping/>
  </p:clrMapOvr>
  <p:transition spd="slow" advClick="0" advTm="6000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9355" y="77638"/>
            <a:ext cx="7055515" cy="845387"/>
          </a:xfrm>
          <a:prstGeom prst="rect">
            <a:avLst/>
          </a:prstGeom>
          <a:noFill/>
          <a:effectLst/>
        </p:spPr>
        <p:txBody>
          <a:bodyPr wrap="square" lIns="91440" tIns="45720" rIns="91440" bIns="45720" anchor="ctr">
            <a:no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Количество женщин на ПНХЗ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71035" y="6370506"/>
            <a:ext cx="462895" cy="365125"/>
          </a:xfrm>
        </p:spPr>
        <p:txBody>
          <a:bodyPr/>
          <a:lstStyle/>
          <a:p>
            <a:fld id="{55F3A8A1-F4E2-45D3-923F-6C6E73441D5F}" type="slidenum">
              <a:rPr lang="ru-RU" smtClean="0"/>
              <a:t>2</a:t>
            </a:fld>
            <a:endParaRPr lang="ru-RU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604474143"/>
              </p:ext>
            </p:extLst>
          </p:nvPr>
        </p:nvGraphicFramePr>
        <p:xfrm>
          <a:off x="3998347" y="3459722"/>
          <a:ext cx="4941470" cy="3045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217282"/>
              </p:ext>
            </p:extLst>
          </p:nvPr>
        </p:nvGraphicFramePr>
        <p:xfrm>
          <a:off x="150089" y="1786812"/>
          <a:ext cx="4733136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3096"/>
                <a:gridCol w="1520040"/>
              </a:tblGrid>
              <a:tr h="480349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Кол-во человек</a:t>
                      </a:r>
                      <a:endParaRPr lang="ru-RU" sz="1400" dirty="0"/>
                    </a:p>
                  </a:txBody>
                  <a:tcPr/>
                </a:tc>
              </a:tr>
              <a:tr h="28255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Общее количество работников</a:t>
                      </a:r>
                      <a:endParaRPr lang="ru-RU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2 642</a:t>
                      </a:r>
                      <a:endParaRPr lang="ru-RU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296865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Мужчин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2 082</a:t>
                      </a:r>
                      <a:endParaRPr lang="ru-RU" sz="1400" b="1" dirty="0"/>
                    </a:p>
                  </a:txBody>
                  <a:tcPr/>
                </a:tc>
              </a:tr>
              <a:tr h="296865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Женщин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560</a:t>
                      </a:r>
                      <a:endParaRPr lang="ru-RU" sz="1400" b="1" dirty="0"/>
                    </a:p>
                  </a:txBody>
                  <a:tcPr/>
                </a:tc>
              </a:tr>
              <a:tr h="296865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                 руководители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59</a:t>
                      </a:r>
                      <a:endParaRPr lang="ru-RU" sz="1400" dirty="0"/>
                    </a:p>
                  </a:txBody>
                  <a:tcPr/>
                </a:tc>
              </a:tr>
              <a:tr h="296865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                 специалисты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248</a:t>
                      </a:r>
                      <a:endParaRPr lang="ru-RU" sz="1400" dirty="0"/>
                    </a:p>
                  </a:txBody>
                  <a:tcPr/>
                </a:tc>
              </a:tr>
              <a:tr h="296865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                 рабочие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249</a:t>
                      </a:r>
                      <a:endParaRPr lang="ru-RU" sz="1400" dirty="0"/>
                    </a:p>
                  </a:txBody>
                  <a:tcPr/>
                </a:tc>
              </a:tr>
              <a:tr h="296865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                 служащие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740940033"/>
              </p:ext>
            </p:extLst>
          </p:nvPr>
        </p:nvGraphicFramePr>
        <p:xfrm>
          <a:off x="4695032" y="584036"/>
          <a:ext cx="4727276" cy="3743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9583485"/>
      </p:ext>
    </p:extLst>
  </p:cSld>
  <p:clrMapOvr>
    <a:masterClrMapping/>
  </p:clrMapOvr>
  <p:transition spd="slow" advClick="0" advTm="40000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>
                <a:solidFill>
                  <a:srgbClr val="0264BB">
                    <a:lumMod val="75000"/>
                  </a:srgbClr>
                </a:solidFill>
              </a:rPr>
              <a:pPr/>
              <a:t>20</a:t>
            </a:fld>
            <a:endParaRPr lang="ru-RU">
              <a:solidFill>
                <a:srgbClr val="0264BB">
                  <a:lumMod val="75000"/>
                </a:srgbClr>
              </a:solidFill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8" t="26485" r="15512"/>
          <a:stretch/>
        </p:blipFill>
        <p:spPr bwMode="auto">
          <a:xfrm>
            <a:off x="419100" y="1009650"/>
            <a:ext cx="5353050" cy="529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880454" y="4840642"/>
            <a:ext cx="31715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Начальник </a:t>
            </a:r>
            <a:r>
              <a:rPr lang="ru-RU" dirty="0"/>
              <a:t>отдела </a:t>
            </a:r>
            <a:r>
              <a:rPr lang="ru-RU" dirty="0" smtClean="0"/>
              <a:t>охраны </a:t>
            </a:r>
            <a:r>
              <a:rPr lang="ru-RU" dirty="0"/>
              <a:t>окружающей </a:t>
            </a:r>
            <a:r>
              <a:rPr lang="ru-RU" dirty="0" smtClean="0"/>
              <a:t>среды</a:t>
            </a:r>
          </a:p>
          <a:p>
            <a:endParaRPr lang="ru-RU" dirty="0"/>
          </a:p>
          <a:p>
            <a:pPr algn="ctr"/>
            <a:r>
              <a:rPr lang="ru-RU" b="1" dirty="0" err="1" smtClean="0"/>
              <a:t>Кащаева</a:t>
            </a:r>
            <a:r>
              <a:rPr lang="ru-RU" b="1" dirty="0" smtClean="0"/>
              <a:t> Людмила Николаевна</a:t>
            </a:r>
            <a:endParaRPr lang="ru-RU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0128307"/>
      </p:ext>
    </p:extLst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16"/>
          <a:stretch/>
        </p:blipFill>
        <p:spPr bwMode="auto">
          <a:xfrm rot="16200000" flipH="1" flipV="1">
            <a:off x="-54802" y="1092409"/>
            <a:ext cx="5639957" cy="535782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36347" y="5191612"/>
            <a:ext cx="25016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Начальник отдела экспертизы цен </a:t>
            </a:r>
          </a:p>
          <a:p>
            <a:pPr algn="r"/>
            <a:endParaRPr lang="ru-RU" dirty="0"/>
          </a:p>
          <a:p>
            <a:pPr algn="ctr"/>
            <a:r>
              <a:rPr lang="ru-RU" b="1" dirty="0" smtClean="0"/>
              <a:t>Строкина Татьяна Ивановна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42872482"/>
      </p:ext>
    </p:extLst>
  </p:cSld>
  <p:clrMapOvr>
    <a:masterClrMapping/>
  </p:clrMapOvr>
  <p:transition spd="slow" advClick="0" advTm="6000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>
                <a:solidFill>
                  <a:srgbClr val="0264BB">
                    <a:lumMod val="75000"/>
                  </a:srgbClr>
                </a:solidFill>
              </a:rPr>
              <a:pPr/>
              <a:t>22</a:t>
            </a:fld>
            <a:endParaRPr lang="ru-RU">
              <a:solidFill>
                <a:srgbClr val="0264BB">
                  <a:lumMod val="75000"/>
                </a:srgbClr>
              </a:solidFill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33"/>
          <a:stretch/>
        </p:blipFill>
        <p:spPr bwMode="auto">
          <a:xfrm>
            <a:off x="90985" y="933450"/>
            <a:ext cx="4482162" cy="508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880454" y="4833059"/>
            <a:ext cx="31715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начальник планово-экономического отдела </a:t>
            </a:r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dirty="0" smtClean="0"/>
              <a:t> </a:t>
            </a:r>
            <a:r>
              <a:rPr lang="ru-RU" b="1" dirty="0"/>
              <a:t>Баланда Юлия Александровна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8161973"/>
      </p:ext>
    </p:extLst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>
                <a:solidFill>
                  <a:srgbClr val="0264BB">
                    <a:lumMod val="75000"/>
                  </a:srgbClr>
                </a:solidFill>
              </a:rPr>
              <a:pPr/>
              <a:t>23</a:t>
            </a:fld>
            <a:endParaRPr lang="ru-RU">
              <a:solidFill>
                <a:srgbClr val="0264BB">
                  <a:lumMod val="75000"/>
                </a:srgbClr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6" y="895349"/>
            <a:ext cx="4205568" cy="549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842354" y="5071184"/>
            <a:ext cx="31715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Начальник управления персоналом</a:t>
            </a:r>
          </a:p>
          <a:p>
            <a:r>
              <a:rPr lang="ru-RU" dirty="0" smtClean="0"/>
              <a:t> </a:t>
            </a:r>
          </a:p>
          <a:p>
            <a:pPr algn="ctr"/>
            <a:r>
              <a:rPr lang="ru-RU" b="1" dirty="0" smtClean="0"/>
              <a:t>Орешка Оксана Георгиевна</a:t>
            </a:r>
            <a:endParaRPr lang="ru-RU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2862042"/>
      </p:ext>
    </p:extLst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>
                <a:solidFill>
                  <a:srgbClr val="0264BB">
                    <a:lumMod val="75000"/>
                  </a:srgbClr>
                </a:solidFill>
              </a:rPr>
              <a:pPr/>
              <a:t>24</a:t>
            </a:fld>
            <a:endParaRPr lang="ru-RU">
              <a:solidFill>
                <a:srgbClr val="0264BB">
                  <a:lumMod val="75000"/>
                </a:srgbClr>
              </a:solidFill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5" r="22167"/>
          <a:stretch/>
        </p:blipFill>
        <p:spPr bwMode="auto">
          <a:xfrm>
            <a:off x="428625" y="1055461"/>
            <a:ext cx="4750623" cy="527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880454" y="4633034"/>
            <a:ext cx="317150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Начальник </a:t>
            </a:r>
            <a:r>
              <a:rPr lang="ru-RU" dirty="0"/>
              <a:t>отдела </a:t>
            </a:r>
            <a:r>
              <a:rPr lang="ru-RU" dirty="0" smtClean="0"/>
              <a:t>оценки и развития персонала – руководитель учебного центра</a:t>
            </a:r>
          </a:p>
          <a:p>
            <a:endParaRPr lang="ru-RU" dirty="0"/>
          </a:p>
          <a:p>
            <a:pPr algn="ctr"/>
            <a:r>
              <a:rPr lang="ru-RU" b="1" dirty="0" smtClean="0"/>
              <a:t>Пак Людмила Вячеславовна</a:t>
            </a:r>
            <a:endParaRPr lang="ru-RU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4673123"/>
      </p:ext>
    </p:extLst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>
                <a:solidFill>
                  <a:srgbClr val="0264BB">
                    <a:lumMod val="75000"/>
                  </a:srgbClr>
                </a:solidFill>
              </a:rPr>
              <a:pPr/>
              <a:t>25</a:t>
            </a:fld>
            <a:endParaRPr lang="ru-RU">
              <a:solidFill>
                <a:srgbClr val="0264BB">
                  <a:lumMod val="75000"/>
                </a:srgbClr>
              </a:solidFill>
            </a:endParaRP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89304" y="1727189"/>
            <a:ext cx="5539087" cy="414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179" y="5166434"/>
            <a:ext cx="3171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Начальник ОТК-ЦЗЛ</a:t>
            </a:r>
          </a:p>
          <a:p>
            <a:r>
              <a:rPr lang="ru-RU" dirty="0" smtClean="0"/>
              <a:t> </a:t>
            </a:r>
          </a:p>
          <a:p>
            <a:pPr algn="ctr"/>
            <a:r>
              <a:rPr lang="ru-RU" b="1" dirty="0" smtClean="0"/>
              <a:t>Охим </a:t>
            </a:r>
            <a:r>
              <a:rPr lang="ru-RU" b="1" dirty="0"/>
              <a:t>Татьяна </a:t>
            </a:r>
            <a:r>
              <a:rPr lang="ru-RU" b="1" dirty="0" smtClean="0"/>
              <a:t>Васильевна</a:t>
            </a:r>
            <a:endParaRPr lang="ru-RU" b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6336858"/>
      </p:ext>
    </p:extLst>
  </p:cSld>
  <p:clrMapOvr>
    <a:masterClrMapping/>
  </p:clrMapOvr>
  <p:transition spd="slow" advClick="0" advTm="6000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26</a:t>
            </a:fld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20" t="11047" r="18090" b="6719"/>
          <a:stretch/>
        </p:blipFill>
        <p:spPr bwMode="auto">
          <a:xfrm>
            <a:off x="418380" y="966157"/>
            <a:ext cx="4619446" cy="5514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68311" y="4624370"/>
            <a:ext cx="31715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Начальник договорно – правового отдела юридического управления</a:t>
            </a:r>
          </a:p>
          <a:p>
            <a:endParaRPr lang="ru-RU" dirty="0"/>
          </a:p>
          <a:p>
            <a:pPr algn="ctr"/>
            <a:r>
              <a:rPr lang="ru-RU" b="1" dirty="0" err="1" smtClean="0"/>
              <a:t>Чернышова</a:t>
            </a:r>
            <a:r>
              <a:rPr lang="ru-RU" b="1" dirty="0" smtClean="0"/>
              <a:t> Марина Григорьевна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15896135"/>
      </p:ext>
    </p:extLst>
  </p:cSld>
  <p:clrMapOvr>
    <a:masterClrMapping/>
  </p:clrMapOvr>
  <p:transition spd="slow" advClick="0" advTm="6000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39" y="939021"/>
            <a:ext cx="4477109" cy="544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68311" y="4624370"/>
            <a:ext cx="317150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Начальник отдела по учету материальных ценностей управления бухгалтерского учета</a:t>
            </a:r>
          </a:p>
          <a:p>
            <a:endParaRPr lang="ru-RU" dirty="0"/>
          </a:p>
          <a:p>
            <a:pPr algn="ctr"/>
            <a:r>
              <a:rPr lang="ru-RU" b="1" dirty="0" smtClean="0"/>
              <a:t>Бирюкова Светлана Петровна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0812234"/>
      </p:ext>
    </p:extLst>
  </p:cSld>
  <p:clrMapOvr>
    <a:masterClrMapping/>
  </p:clrMapOvr>
  <p:transition spd="slow" advClick="0" advTm="6000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28</a:t>
            </a:fld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2" descr="https://apf.mail.ru/cgi-bin/readmsg?id=14434368470000000591;0;1&amp;preview=1&amp;exif=1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42863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68751" y="1584287"/>
            <a:ext cx="5762627" cy="4480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2863" y="4671995"/>
            <a:ext cx="31715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Начальник расчетного отдела управления бухгалтерского учета</a:t>
            </a:r>
          </a:p>
          <a:p>
            <a:endParaRPr lang="ru-RU" dirty="0"/>
          </a:p>
          <a:p>
            <a:pPr algn="ctr"/>
            <a:r>
              <a:rPr lang="ru-RU" b="1" dirty="0" smtClean="0"/>
              <a:t>Чернова Елена Александровна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12519094"/>
      </p:ext>
    </p:extLst>
  </p:cSld>
  <p:clrMapOvr>
    <a:masterClrMapping/>
  </p:clrMapOvr>
  <p:transition spd="slow" advClick="0" advTm="5000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76221" y="2320896"/>
            <a:ext cx="6222857" cy="230832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Благодарю</a:t>
            </a:r>
          </a:p>
          <a:p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 внимание!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016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71035" y="6370506"/>
            <a:ext cx="462895" cy="365125"/>
          </a:xfrm>
        </p:spPr>
        <p:txBody>
          <a:bodyPr/>
          <a:lstStyle/>
          <a:p>
            <a:fld id="{9EB4FE21-FF5D-4A02-BA20-F7D846E9DDF9}" type="slidenum">
              <a:rPr lang="ru-RU" smtClean="0"/>
              <a:pPr/>
              <a:t>3</a:t>
            </a:fld>
            <a:endParaRPr lang="ru-RU"/>
          </a:p>
        </p:txBody>
      </p:sp>
      <p:grpSp>
        <p:nvGrpSpPr>
          <p:cNvPr id="5" name="Группа 8"/>
          <p:cNvGrpSpPr>
            <a:grpSpLocks/>
          </p:cNvGrpSpPr>
          <p:nvPr/>
        </p:nvGrpSpPr>
        <p:grpSpPr bwMode="auto">
          <a:xfrm>
            <a:off x="395462" y="970448"/>
            <a:ext cx="2592807" cy="793425"/>
            <a:chOff x="128" y="1132948"/>
            <a:chExt cx="1600021" cy="555630"/>
          </a:xfrm>
          <a:noFill/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128" y="1132948"/>
              <a:ext cx="1600021" cy="555630"/>
            </a:xfrm>
            <a:prstGeom prst="roundRect">
              <a:avLst>
                <a:gd name="adj" fmla="val 10000"/>
              </a:avLst>
            </a:prstGeom>
            <a:grpFill/>
            <a:ln w="22225">
              <a:solidFill>
                <a:srgbClr val="006BBC"/>
              </a:solidFill>
            </a:ln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389022" y="1132948"/>
              <a:ext cx="1211126" cy="555630"/>
            </a:xfrm>
            <a:prstGeom prst="rect">
              <a:avLst/>
            </a:prstGeom>
            <a:grpFill/>
            <a:ln w="22225">
              <a:solidFill>
                <a:srgbClr val="006BBC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rIns="45720" spcCol="1270" anchor="ctr"/>
            <a:lstStyle/>
            <a:p>
              <a:pPr defTabSz="533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200" b="1" dirty="0">
                <a:solidFill>
                  <a:srgbClr val="000064"/>
                </a:solidFill>
              </a:endParaRPr>
            </a:p>
            <a:p>
              <a:pPr algn="ctr" defTabSz="533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dirty="0">
                  <a:solidFill>
                    <a:srgbClr val="000064"/>
                  </a:solidFill>
                </a:rPr>
                <a:t>Списочная  численность персонала </a:t>
              </a:r>
              <a:r>
                <a:rPr lang="ru-RU" sz="1400" b="1" dirty="0" smtClean="0">
                  <a:solidFill>
                    <a:srgbClr val="000064"/>
                  </a:solidFill>
                </a:rPr>
                <a:t>на</a:t>
              </a:r>
              <a:endParaRPr lang="ru-RU" sz="1400" b="1" dirty="0">
                <a:solidFill>
                  <a:srgbClr val="000064"/>
                </a:solidFill>
              </a:endParaRPr>
            </a:p>
            <a:p>
              <a:pPr defTabSz="533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000" b="1" dirty="0">
                <a:solidFill>
                  <a:srgbClr val="000064"/>
                </a:solidFill>
              </a:endParaRPr>
            </a:p>
          </p:txBody>
        </p:sp>
      </p:grpSp>
      <p:sp>
        <p:nvSpPr>
          <p:cNvPr id="8" name="Freeform 57"/>
          <p:cNvSpPr>
            <a:spLocks noChangeAspect="1"/>
          </p:cNvSpPr>
          <p:nvPr/>
        </p:nvSpPr>
        <p:spPr bwMode="auto">
          <a:xfrm flipH="1">
            <a:off x="539676" y="1114910"/>
            <a:ext cx="200025" cy="403225"/>
          </a:xfrm>
          <a:custGeom>
            <a:avLst/>
            <a:gdLst>
              <a:gd name="T0" fmla="*/ 510 w 801"/>
              <a:gd name="T1" fmla="*/ 428 h 1951"/>
              <a:gd name="T2" fmla="*/ 387 w 801"/>
              <a:gd name="T3" fmla="*/ 464 h 1951"/>
              <a:gd name="T4" fmla="*/ 269 w 801"/>
              <a:gd name="T5" fmla="*/ 432 h 1951"/>
              <a:gd name="T6" fmla="*/ 269 w 801"/>
              <a:gd name="T7" fmla="*/ 432 h 1951"/>
              <a:gd name="T8" fmla="*/ 0 w 801"/>
              <a:gd name="T9" fmla="*/ 962 h 1951"/>
              <a:gd name="T10" fmla="*/ 73 w 801"/>
              <a:gd name="T11" fmla="*/ 1146 h 1951"/>
              <a:gd name="T12" fmla="*/ 73 w 801"/>
              <a:gd name="T13" fmla="*/ 1147 h 1951"/>
              <a:gd name="T14" fmla="*/ 96 w 801"/>
              <a:gd name="T15" fmla="*/ 775 h 1951"/>
              <a:gd name="T16" fmla="*/ 144 w 801"/>
              <a:gd name="T17" fmla="*/ 1883 h 1951"/>
              <a:gd name="T18" fmla="*/ 344 w 801"/>
              <a:gd name="T19" fmla="*/ 1906 h 1951"/>
              <a:gd name="T20" fmla="*/ 294 w 801"/>
              <a:gd name="T21" fmla="*/ 1325 h 1951"/>
              <a:gd name="T22" fmla="*/ 344 w 801"/>
              <a:gd name="T23" fmla="*/ 1906 h 1951"/>
              <a:gd name="T24" fmla="*/ 658 w 801"/>
              <a:gd name="T25" fmla="*/ 1905 h 1951"/>
              <a:gd name="T26" fmla="*/ 680 w 801"/>
              <a:gd name="T27" fmla="*/ 1204 h 1951"/>
              <a:gd name="T28" fmla="*/ 680 w 801"/>
              <a:gd name="T29" fmla="*/ 1204 h 1951"/>
              <a:gd name="T30" fmla="*/ 619 w 801"/>
              <a:gd name="T31" fmla="*/ 1182 h 1951"/>
              <a:gd name="T32" fmla="*/ 559 w 801"/>
              <a:gd name="T33" fmla="*/ 922 h 1951"/>
              <a:gd name="T34" fmla="*/ 619 w 801"/>
              <a:gd name="T35" fmla="*/ 1182 h 1951"/>
              <a:gd name="T36" fmla="*/ 801 w 801"/>
              <a:gd name="T37" fmla="*/ 1089 h 1951"/>
              <a:gd name="T38" fmla="*/ 510 w 801"/>
              <a:gd name="T39" fmla="*/ 428 h 1951"/>
              <a:gd name="T40" fmla="*/ 510 w 801"/>
              <a:gd name="T41" fmla="*/ 428 h 1951"/>
              <a:gd name="T42" fmla="*/ 387 w 801"/>
              <a:gd name="T43" fmla="*/ 464 h 1951"/>
              <a:gd name="T44" fmla="*/ 269 w 801"/>
              <a:gd name="T45" fmla="*/ 432 h 1951"/>
              <a:gd name="T46" fmla="*/ 155 w 801"/>
              <a:gd name="T47" fmla="*/ 232 h 1951"/>
              <a:gd name="T48" fmla="*/ 387 w 801"/>
              <a:gd name="T49" fmla="*/ 0 h 1951"/>
              <a:gd name="T50" fmla="*/ 619 w 801"/>
              <a:gd name="T51" fmla="*/ 232 h 1951"/>
              <a:gd name="T52" fmla="*/ 510 w 801"/>
              <a:gd name="T53" fmla="*/ 428 h 195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801"/>
              <a:gd name="T82" fmla="*/ 0 h 1951"/>
              <a:gd name="T83" fmla="*/ 801 w 801"/>
              <a:gd name="T84" fmla="*/ 1951 h 195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801" h="1951">
                <a:moveTo>
                  <a:pt x="510" y="428"/>
                </a:moveTo>
                <a:cubicBezTo>
                  <a:pt x="474" y="451"/>
                  <a:pt x="432" y="464"/>
                  <a:pt x="387" y="464"/>
                </a:cubicBezTo>
                <a:cubicBezTo>
                  <a:pt x="344" y="464"/>
                  <a:pt x="303" y="452"/>
                  <a:pt x="269" y="432"/>
                </a:cubicBezTo>
                <a:cubicBezTo>
                  <a:pt x="269" y="432"/>
                  <a:pt x="269" y="432"/>
                  <a:pt x="269" y="432"/>
                </a:cubicBezTo>
                <a:cubicBezTo>
                  <a:pt x="92" y="432"/>
                  <a:pt x="0" y="769"/>
                  <a:pt x="0" y="962"/>
                </a:cubicBezTo>
                <a:cubicBezTo>
                  <a:pt x="0" y="1161"/>
                  <a:pt x="73" y="1146"/>
                  <a:pt x="73" y="1146"/>
                </a:cubicBezTo>
                <a:cubicBezTo>
                  <a:pt x="73" y="1147"/>
                  <a:pt x="73" y="1147"/>
                  <a:pt x="73" y="1147"/>
                </a:cubicBezTo>
                <a:cubicBezTo>
                  <a:pt x="82" y="942"/>
                  <a:pt x="96" y="775"/>
                  <a:pt x="96" y="775"/>
                </a:cubicBezTo>
                <a:cubicBezTo>
                  <a:pt x="96" y="775"/>
                  <a:pt x="8" y="1795"/>
                  <a:pt x="144" y="1883"/>
                </a:cubicBezTo>
                <a:cubicBezTo>
                  <a:pt x="214" y="1929"/>
                  <a:pt x="344" y="1906"/>
                  <a:pt x="344" y="1906"/>
                </a:cubicBezTo>
                <a:cubicBezTo>
                  <a:pt x="306" y="1868"/>
                  <a:pt x="294" y="1325"/>
                  <a:pt x="294" y="1325"/>
                </a:cubicBezTo>
                <a:cubicBezTo>
                  <a:pt x="294" y="1325"/>
                  <a:pt x="306" y="1868"/>
                  <a:pt x="344" y="1906"/>
                </a:cubicBezTo>
                <a:cubicBezTo>
                  <a:pt x="367" y="1930"/>
                  <a:pt x="612" y="1951"/>
                  <a:pt x="658" y="1905"/>
                </a:cubicBezTo>
                <a:cubicBezTo>
                  <a:pt x="704" y="1858"/>
                  <a:pt x="680" y="1204"/>
                  <a:pt x="680" y="1204"/>
                </a:cubicBezTo>
                <a:cubicBezTo>
                  <a:pt x="680" y="1204"/>
                  <a:pt x="680" y="1204"/>
                  <a:pt x="680" y="1204"/>
                </a:cubicBezTo>
                <a:cubicBezTo>
                  <a:pt x="657" y="1200"/>
                  <a:pt x="636" y="1192"/>
                  <a:pt x="619" y="1182"/>
                </a:cubicBezTo>
                <a:cubicBezTo>
                  <a:pt x="576" y="1158"/>
                  <a:pt x="560" y="929"/>
                  <a:pt x="559" y="922"/>
                </a:cubicBezTo>
                <a:cubicBezTo>
                  <a:pt x="560" y="929"/>
                  <a:pt x="576" y="1158"/>
                  <a:pt x="619" y="1182"/>
                </a:cubicBezTo>
                <a:cubicBezTo>
                  <a:pt x="680" y="1217"/>
                  <a:pt x="801" y="1237"/>
                  <a:pt x="801" y="1089"/>
                </a:cubicBezTo>
                <a:cubicBezTo>
                  <a:pt x="801" y="839"/>
                  <a:pt x="759" y="428"/>
                  <a:pt x="510" y="428"/>
                </a:cubicBezTo>
                <a:cubicBezTo>
                  <a:pt x="510" y="428"/>
                  <a:pt x="510" y="428"/>
                  <a:pt x="510" y="428"/>
                </a:cubicBezTo>
                <a:cubicBezTo>
                  <a:pt x="474" y="451"/>
                  <a:pt x="432" y="464"/>
                  <a:pt x="387" y="464"/>
                </a:cubicBezTo>
                <a:cubicBezTo>
                  <a:pt x="344" y="464"/>
                  <a:pt x="303" y="452"/>
                  <a:pt x="269" y="432"/>
                </a:cubicBezTo>
                <a:cubicBezTo>
                  <a:pt x="201" y="391"/>
                  <a:pt x="155" y="317"/>
                  <a:pt x="155" y="232"/>
                </a:cubicBezTo>
                <a:cubicBezTo>
                  <a:pt x="155" y="104"/>
                  <a:pt x="259" y="0"/>
                  <a:pt x="387" y="0"/>
                </a:cubicBezTo>
                <a:cubicBezTo>
                  <a:pt x="515" y="0"/>
                  <a:pt x="619" y="104"/>
                  <a:pt x="619" y="232"/>
                </a:cubicBezTo>
                <a:cubicBezTo>
                  <a:pt x="619" y="315"/>
                  <a:pt x="575" y="387"/>
                  <a:pt x="510" y="428"/>
                </a:cubicBezTo>
              </a:path>
            </a:pathLst>
          </a:custGeom>
          <a:solidFill>
            <a:schemeClr val="bg1"/>
          </a:solidFill>
          <a:ln w="12700">
            <a:solidFill>
              <a:srgbClr val="006BBC"/>
            </a:solidFill>
            <a:headEnd/>
            <a:tailEnd/>
          </a:ln>
          <a:effectLst>
            <a:outerShdw blurRad="215900" dist="508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dirty="0">
              <a:solidFill>
                <a:srgbClr val="006CB5"/>
              </a:solidFill>
            </a:endParaRPr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3347964" y="970448"/>
            <a:ext cx="936625" cy="790575"/>
          </a:xfrm>
          <a:prstGeom prst="rect">
            <a:avLst/>
          </a:prstGeom>
          <a:noFill/>
          <a:ln w="22225">
            <a:solidFill>
              <a:srgbClr val="006BB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 dirty="0">
                <a:solidFill>
                  <a:srgbClr val="000064"/>
                </a:solidFill>
                <a:latin typeface="Calibri" pitchFamily="34" charset="0"/>
              </a:rPr>
              <a:t> </a:t>
            </a:r>
          </a:p>
          <a:p>
            <a:pPr algn="ctr"/>
            <a:r>
              <a:rPr lang="ru-RU" sz="1600" b="1" dirty="0" smtClean="0">
                <a:solidFill>
                  <a:srgbClr val="000064"/>
                </a:solidFill>
                <a:latin typeface="Calibri" pitchFamily="34" charset="0"/>
              </a:rPr>
              <a:t>2642</a:t>
            </a:r>
            <a:r>
              <a:rPr lang="en-US" sz="1600" b="1" dirty="0" smtClean="0">
                <a:solidFill>
                  <a:srgbClr val="000064"/>
                </a:solidFill>
                <a:latin typeface="Calibri" pitchFamily="34" charset="0"/>
              </a:rPr>
              <a:t> </a:t>
            </a:r>
            <a:r>
              <a:rPr lang="ru-RU" sz="1600" b="1" dirty="0">
                <a:solidFill>
                  <a:srgbClr val="000064"/>
                </a:solidFill>
                <a:latin typeface="Calibri" pitchFamily="34" charset="0"/>
              </a:rPr>
              <a:t>чел</a:t>
            </a:r>
            <a:r>
              <a:rPr lang="ru-RU" sz="1600" b="1" dirty="0" smtClean="0">
                <a:solidFill>
                  <a:srgbClr val="000064"/>
                </a:solidFill>
                <a:latin typeface="Calibri" pitchFamily="34" charset="0"/>
              </a:rPr>
              <a:t>.</a:t>
            </a:r>
            <a:r>
              <a:rPr lang="en-US" sz="1600" b="1" dirty="0" smtClean="0">
                <a:solidFill>
                  <a:srgbClr val="000064"/>
                </a:solidFill>
                <a:latin typeface="Calibri" pitchFamily="34" charset="0"/>
              </a:rPr>
              <a:t> </a:t>
            </a:r>
            <a:endParaRPr lang="ru-RU" sz="1600" b="1" dirty="0" smtClean="0">
              <a:solidFill>
                <a:srgbClr val="000064"/>
              </a:solidFill>
              <a:latin typeface="Calibri" pitchFamily="34" charset="0"/>
            </a:endParaRPr>
          </a:p>
          <a:p>
            <a:pPr algn="ctr"/>
            <a:r>
              <a:rPr lang="en-US" sz="1000" b="1" dirty="0" smtClean="0">
                <a:solidFill>
                  <a:srgbClr val="000064"/>
                </a:solidFill>
                <a:latin typeface="Calibri" pitchFamily="34" charset="0"/>
              </a:rPr>
              <a:t>(</a:t>
            </a:r>
            <a:r>
              <a:rPr lang="ru-RU" sz="1000" b="1" dirty="0" smtClean="0">
                <a:solidFill>
                  <a:srgbClr val="000064"/>
                </a:solidFill>
                <a:latin typeface="Calibri" pitchFamily="34" charset="0"/>
              </a:rPr>
              <a:t>до вывода на </a:t>
            </a:r>
          </a:p>
          <a:p>
            <a:pPr algn="ctr"/>
            <a:r>
              <a:rPr lang="ru-RU" sz="1000" b="1" dirty="0" smtClean="0">
                <a:solidFill>
                  <a:srgbClr val="000064"/>
                </a:solidFill>
                <a:latin typeface="Calibri" pitchFamily="34" charset="0"/>
              </a:rPr>
              <a:t>аутсорсинг  </a:t>
            </a:r>
          </a:p>
          <a:p>
            <a:pPr algn="ctr"/>
            <a:r>
              <a:rPr lang="ru-RU" sz="1000" b="1" dirty="0" smtClean="0">
                <a:solidFill>
                  <a:srgbClr val="000064"/>
                </a:solidFill>
                <a:latin typeface="Calibri" pitchFamily="34" charset="0"/>
              </a:rPr>
              <a:t>4003 чел. )</a:t>
            </a:r>
            <a:endParaRPr lang="ru-RU" sz="1000" b="1" dirty="0">
              <a:solidFill>
                <a:srgbClr val="000064"/>
              </a:solidFill>
              <a:latin typeface="Calibri" pitchFamily="34" charset="0"/>
            </a:endParaRPr>
          </a:p>
          <a:p>
            <a:pPr algn="ctr"/>
            <a:r>
              <a:rPr lang="ru-RU" sz="1600" b="1" dirty="0">
                <a:solidFill>
                  <a:srgbClr val="000064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4571926" y="970448"/>
            <a:ext cx="2355085" cy="790575"/>
          </a:xfrm>
          <a:prstGeom prst="rect">
            <a:avLst/>
          </a:prstGeom>
          <a:noFill/>
          <a:ln w="22225">
            <a:solidFill>
              <a:srgbClr val="006BB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600" b="1" dirty="0">
              <a:solidFill>
                <a:srgbClr val="000064"/>
              </a:solidFill>
              <a:latin typeface="Calibri" pitchFamily="34" charset="0"/>
            </a:endParaRPr>
          </a:p>
          <a:p>
            <a:pPr algn="ctr"/>
            <a:r>
              <a:rPr lang="ru-RU" sz="1600" b="1" dirty="0">
                <a:solidFill>
                  <a:srgbClr val="000064"/>
                </a:solidFill>
                <a:latin typeface="Calibri" pitchFamily="34" charset="0"/>
              </a:rPr>
              <a:t>Средний возраст </a:t>
            </a:r>
            <a:endParaRPr lang="ru-RU" sz="1600" b="1" dirty="0" smtClean="0">
              <a:solidFill>
                <a:srgbClr val="000064"/>
              </a:solidFill>
              <a:latin typeface="Calibri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000064"/>
                </a:solidFill>
                <a:latin typeface="Calibri" pitchFamily="34" charset="0"/>
              </a:rPr>
              <a:t>персонала </a:t>
            </a:r>
            <a:r>
              <a:rPr lang="ru-RU" sz="1600" b="1" dirty="0">
                <a:solidFill>
                  <a:srgbClr val="000064"/>
                </a:solidFill>
                <a:latin typeface="Calibri" pitchFamily="34" charset="0"/>
              </a:rPr>
              <a:t>- 40 лет</a:t>
            </a:r>
          </a:p>
          <a:p>
            <a:pPr algn="ctr"/>
            <a:r>
              <a:rPr lang="ru-RU" sz="1600" b="1" dirty="0">
                <a:solidFill>
                  <a:srgbClr val="000064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4356026" y="1259373"/>
            <a:ext cx="219075" cy="2159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6CB5"/>
              </a:solidFill>
            </a:endParaRP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395461" y="1907073"/>
            <a:ext cx="3781427" cy="503237"/>
          </a:xfrm>
          <a:prstGeom prst="rect">
            <a:avLst/>
          </a:prstGeom>
          <a:solidFill>
            <a:srgbClr val="006BBC"/>
          </a:solidFill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ru-RU" sz="1300" b="1" dirty="0">
                <a:solidFill>
                  <a:schemeClr val="bg1"/>
                </a:solidFill>
                <a:latin typeface="Calibri" pitchFamily="34" charset="0"/>
              </a:rPr>
              <a:t>Структура </a:t>
            </a:r>
          </a:p>
          <a:p>
            <a:pPr algn="ctr"/>
            <a:r>
              <a:rPr lang="ru-RU" sz="1300" b="1" dirty="0">
                <a:solidFill>
                  <a:schemeClr val="bg1"/>
                </a:solidFill>
                <a:latin typeface="Calibri" pitchFamily="34" charset="0"/>
              </a:rPr>
              <a:t>персонала </a:t>
            </a:r>
            <a:r>
              <a:rPr lang="ru-RU" sz="1300" b="1" dirty="0" smtClean="0">
                <a:solidFill>
                  <a:schemeClr val="bg1"/>
                </a:solidFill>
                <a:latin typeface="Calibri" pitchFamily="34" charset="0"/>
              </a:rPr>
              <a:t>(женщин)  </a:t>
            </a:r>
            <a:r>
              <a:rPr lang="ru-RU" sz="1300" b="1" dirty="0">
                <a:solidFill>
                  <a:schemeClr val="bg1"/>
                </a:solidFill>
                <a:latin typeface="Calibri" pitchFamily="34" charset="0"/>
              </a:rPr>
              <a:t>по уровню образования</a:t>
            </a:r>
          </a:p>
          <a:p>
            <a:pPr algn="ctr"/>
            <a:endParaRPr lang="ru-RU" sz="13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4465563" y="1896394"/>
            <a:ext cx="3688060" cy="503237"/>
          </a:xfrm>
          <a:prstGeom prst="rect">
            <a:avLst/>
          </a:prstGeom>
          <a:solidFill>
            <a:srgbClr val="006BBC"/>
          </a:solidFill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ru-RU" sz="1300" b="1" dirty="0">
                <a:solidFill>
                  <a:schemeClr val="bg1"/>
                </a:solidFill>
                <a:latin typeface="Calibri" pitchFamily="34" charset="0"/>
              </a:rPr>
              <a:t>Структура </a:t>
            </a:r>
          </a:p>
          <a:p>
            <a:pPr algn="ctr"/>
            <a:r>
              <a:rPr lang="ru-RU" sz="1300" b="1" dirty="0">
                <a:solidFill>
                  <a:schemeClr val="bg1"/>
                </a:solidFill>
                <a:latin typeface="Calibri" pitchFamily="34" charset="0"/>
              </a:rPr>
              <a:t>персонала </a:t>
            </a:r>
            <a:r>
              <a:rPr lang="ru-RU" sz="1300" b="1" dirty="0" smtClean="0">
                <a:solidFill>
                  <a:schemeClr val="bg1"/>
                </a:solidFill>
                <a:latin typeface="Calibri" pitchFamily="34" charset="0"/>
              </a:rPr>
              <a:t> (женщин)  </a:t>
            </a:r>
            <a:r>
              <a:rPr lang="ru-RU" sz="1300" b="1" dirty="0">
                <a:solidFill>
                  <a:schemeClr val="bg1"/>
                </a:solidFill>
                <a:latin typeface="Calibri" pitchFamily="34" charset="0"/>
              </a:rPr>
              <a:t>по возрасту</a:t>
            </a:r>
          </a:p>
        </p:txBody>
      </p:sp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77638" y="127430"/>
            <a:ext cx="7057232" cy="843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noAutofit/>
          </a:bodyPr>
          <a:lstStyle/>
          <a:p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Количественный и качественный состав персонала </a:t>
            </a: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395462" y="5347449"/>
            <a:ext cx="813665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400" dirty="0" smtClean="0">
                <a:solidFill>
                  <a:srgbClr val="000099"/>
                </a:solidFill>
              </a:rPr>
              <a:t>Образовательный уровень женщин работников  достаточно высок:  </a:t>
            </a:r>
            <a:r>
              <a:rPr lang="ru-RU" sz="1400" dirty="0" smtClean="0">
                <a:solidFill>
                  <a:srgbClr val="FF0000"/>
                </a:solidFill>
              </a:rPr>
              <a:t>62</a:t>
            </a:r>
            <a:r>
              <a:rPr lang="ru-RU" sz="1400" b="1" dirty="0" smtClean="0">
                <a:solidFill>
                  <a:srgbClr val="FF0000"/>
                </a:solidFill>
              </a:rPr>
              <a:t>%</a:t>
            </a:r>
            <a:r>
              <a:rPr lang="ru-RU" sz="1400" dirty="0" smtClean="0">
                <a:solidFill>
                  <a:srgbClr val="000099"/>
                </a:solidFill>
              </a:rPr>
              <a:t> персонала закончили высшие учебные заведения, </a:t>
            </a:r>
            <a:r>
              <a:rPr lang="ru-RU" sz="1400" b="1" dirty="0" smtClean="0">
                <a:solidFill>
                  <a:srgbClr val="FF0000"/>
                </a:solidFill>
              </a:rPr>
              <a:t>27%</a:t>
            </a:r>
            <a:r>
              <a:rPr lang="ru-RU" sz="1400" dirty="0" smtClean="0">
                <a:solidFill>
                  <a:srgbClr val="000099"/>
                </a:solidFill>
              </a:rPr>
              <a:t>    имеют техническое и профессиональное образование. </a:t>
            </a:r>
          </a:p>
          <a:p>
            <a:pPr algn="just">
              <a:defRPr/>
            </a:pPr>
            <a:r>
              <a:rPr lang="ru-RU" sz="1400" dirty="0" smtClean="0">
                <a:solidFill>
                  <a:srgbClr val="000099"/>
                </a:solidFill>
              </a:rPr>
              <a:t>Средний возраст персонала завода – </a:t>
            </a:r>
            <a:r>
              <a:rPr lang="ru-RU" sz="1400" b="1" dirty="0" smtClean="0">
                <a:solidFill>
                  <a:srgbClr val="FF0000"/>
                </a:solidFill>
              </a:rPr>
              <a:t>40</a:t>
            </a:r>
            <a:r>
              <a:rPr lang="ru-RU" sz="1400" dirty="0" smtClean="0">
                <a:solidFill>
                  <a:srgbClr val="000099"/>
                </a:solidFill>
              </a:rPr>
              <a:t> лет. Средний возраст женщин – </a:t>
            </a:r>
            <a:r>
              <a:rPr lang="ru-RU" sz="1400" dirty="0" smtClean="0">
                <a:solidFill>
                  <a:srgbClr val="FF0000"/>
                </a:solidFill>
              </a:rPr>
              <a:t>43 </a:t>
            </a:r>
            <a:r>
              <a:rPr lang="ru-RU" sz="1400" dirty="0" smtClean="0">
                <a:solidFill>
                  <a:srgbClr val="000099"/>
                </a:solidFill>
              </a:rPr>
              <a:t>года.</a:t>
            </a:r>
          </a:p>
          <a:p>
            <a:pPr algn="just">
              <a:defRPr/>
            </a:pPr>
            <a:r>
              <a:rPr lang="ru-RU" sz="1400" dirty="0" smtClean="0">
                <a:solidFill>
                  <a:srgbClr val="000099"/>
                </a:solidFill>
              </a:rPr>
              <a:t>На ПНХЗ работают   </a:t>
            </a:r>
            <a:r>
              <a:rPr lang="ru-RU" sz="1400" b="1" dirty="0" smtClean="0">
                <a:solidFill>
                  <a:srgbClr val="FF0000"/>
                </a:solidFill>
              </a:rPr>
              <a:t>60</a:t>
            </a:r>
            <a:r>
              <a:rPr lang="ru-RU" sz="1400" dirty="0" smtClean="0">
                <a:solidFill>
                  <a:srgbClr val="000099"/>
                </a:solidFill>
              </a:rPr>
              <a:t> семейных пар.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3059113" y="1259646"/>
            <a:ext cx="217487" cy="2159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657502843"/>
              </p:ext>
            </p:extLst>
          </p:nvPr>
        </p:nvGraphicFramePr>
        <p:xfrm>
          <a:off x="539676" y="2410310"/>
          <a:ext cx="3744913" cy="2946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141330968"/>
              </p:ext>
            </p:extLst>
          </p:nvPr>
        </p:nvGraphicFramePr>
        <p:xfrm>
          <a:off x="4323474" y="2410311"/>
          <a:ext cx="4007726" cy="2995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7306574" y="973298"/>
            <a:ext cx="1614688" cy="790575"/>
          </a:xfrm>
          <a:prstGeom prst="rect">
            <a:avLst/>
          </a:prstGeom>
          <a:noFill/>
          <a:ln w="22225">
            <a:solidFill>
              <a:srgbClr val="006BB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 dirty="0">
                <a:solidFill>
                  <a:srgbClr val="000064"/>
                </a:solidFill>
                <a:latin typeface="Calibri" pitchFamily="34" charset="0"/>
              </a:rPr>
              <a:t> </a:t>
            </a:r>
          </a:p>
          <a:p>
            <a:pPr algn="ctr"/>
            <a:r>
              <a:rPr lang="ru-RU" sz="1600" b="1" dirty="0" smtClean="0">
                <a:solidFill>
                  <a:srgbClr val="000064"/>
                </a:solidFill>
                <a:latin typeface="Calibri" pitchFamily="34" charset="0"/>
              </a:rPr>
              <a:t>Средний возраст </a:t>
            </a:r>
          </a:p>
          <a:p>
            <a:pPr algn="ctr"/>
            <a:r>
              <a:rPr lang="ru-RU" sz="1600" b="1" dirty="0" smtClean="0">
                <a:solidFill>
                  <a:srgbClr val="000064"/>
                </a:solidFill>
                <a:latin typeface="Calibri" pitchFamily="34" charset="0"/>
              </a:rPr>
              <a:t>женщин – 43 года</a:t>
            </a:r>
            <a:endParaRPr lang="ru-RU" sz="1000" b="1" dirty="0">
              <a:solidFill>
                <a:srgbClr val="000064"/>
              </a:solidFill>
              <a:latin typeface="Calibri" pitchFamily="34" charset="0"/>
            </a:endParaRPr>
          </a:p>
          <a:p>
            <a:pPr algn="ctr"/>
            <a:r>
              <a:rPr lang="ru-RU" sz="1600" b="1" dirty="0">
                <a:solidFill>
                  <a:srgbClr val="000064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20" name="Стрелка вправо 19"/>
          <p:cNvSpPr/>
          <p:nvPr/>
        </p:nvSpPr>
        <p:spPr>
          <a:xfrm>
            <a:off x="7025315" y="1257785"/>
            <a:ext cx="219075" cy="2159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6CB5"/>
              </a:solidFill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263033"/>
      </p:ext>
    </p:extLst>
  </p:cSld>
  <p:clrMapOvr>
    <a:masterClrMapping/>
  </p:clrMapOvr>
  <p:transition spd="slow" advClick="0" advTm="50000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9010" y="17463"/>
            <a:ext cx="7065859" cy="887590"/>
          </a:xfrm>
          <a:prstGeom prst="rect">
            <a:avLst/>
          </a:prstGeom>
          <a:effectLst/>
        </p:spPr>
        <p:txBody>
          <a:bodyPr anchor="ctr"/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Женщины  на мужских должностях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042" y="788579"/>
            <a:ext cx="2565476" cy="1491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71035" y="6370506"/>
            <a:ext cx="462895" cy="365125"/>
          </a:xfrm>
        </p:spPr>
        <p:txBody>
          <a:bodyPr/>
          <a:lstStyle/>
          <a:p>
            <a:fld id="{B6AE321D-5C8E-47BA-AA52-C91DBBE393DD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1110" y="1165820"/>
            <a:ext cx="5085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Больше всего среди женщин лаборантов химического анализа – 108 человек </a:t>
            </a:r>
            <a:r>
              <a:rPr lang="ru-RU" sz="1600" dirty="0" smtClean="0"/>
              <a:t>и</a:t>
            </a:r>
          </a:p>
          <a:p>
            <a:r>
              <a:rPr lang="ru-RU" sz="1600" dirty="0" smtClean="0"/>
              <a:t>операторов </a:t>
            </a:r>
            <a:r>
              <a:rPr lang="ru-RU" sz="1600" dirty="0"/>
              <a:t>товарных – </a:t>
            </a:r>
            <a:r>
              <a:rPr lang="ru-RU" sz="1600" dirty="0" smtClean="0"/>
              <a:t>40 человек.</a:t>
            </a:r>
            <a:endParaRPr lang="ru-RU" sz="16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019775"/>
              </p:ext>
            </p:extLst>
          </p:nvPr>
        </p:nvGraphicFramePr>
        <p:xfrm>
          <a:off x="226835" y="2266951"/>
          <a:ext cx="6031090" cy="3866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1216"/>
                <a:gridCol w="1129874"/>
              </a:tblGrid>
              <a:tr h="325809">
                <a:tc>
                  <a:txBody>
                    <a:bodyPr/>
                    <a:lstStyle/>
                    <a:p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900" dirty="0"/>
                    </a:p>
                  </a:txBody>
                  <a:tcPr/>
                </a:tc>
              </a:tr>
              <a:tr h="37085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Машинист насосных установок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</a:t>
                      </a:r>
                      <a:endParaRPr lang="ru-RU" sz="1400" dirty="0"/>
                    </a:p>
                  </a:txBody>
                  <a:tcPr/>
                </a:tc>
              </a:tr>
              <a:tr h="57335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Электромонтер по ремонту и обслуживанию электрооборудования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</a:tr>
              <a:tr h="33726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Машинист крана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</a:tr>
              <a:tr h="33726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Оператор технологических установок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</a:tr>
              <a:tr h="33726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машинист компрессорных установок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</a:tr>
              <a:tr h="33726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машинист технологических насосов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</a:tr>
              <a:tr h="33726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электромонтер по ремонту обмоток и изоляции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</a:tr>
              <a:tr h="33726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сливщик-разливщик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/>
                </a:tc>
              </a:tr>
              <a:tr h="57335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слесарь по обслуживанию тепловых сетей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042" y="4188178"/>
            <a:ext cx="2565476" cy="1960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042" y="2370452"/>
            <a:ext cx="2565476" cy="17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6886862"/>
      </p:ext>
    </p:extLst>
  </p:cSld>
  <p:clrMapOvr>
    <a:masterClrMapping/>
  </p:clrMapOvr>
  <p:transition spd="slow" advClick="0" advTm="40000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5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93610"/>
              </p:ext>
            </p:extLst>
          </p:nvPr>
        </p:nvGraphicFramePr>
        <p:xfrm>
          <a:off x="146756" y="993422"/>
          <a:ext cx="8781583" cy="31162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1485"/>
                <a:gridCol w="3260098"/>
              </a:tblGrid>
              <a:tr h="369497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</a:tr>
              <a:tr h="4936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Дополнительный трудовой отпуск 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6- 12 дней</a:t>
                      </a:r>
                      <a:endParaRPr lang="ru-RU" sz="1600" dirty="0"/>
                    </a:p>
                  </a:txBody>
                  <a:tcPr/>
                </a:tc>
              </a:tr>
              <a:tr h="36949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Сокращенная рабочая неделя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36 часов</a:t>
                      </a:r>
                      <a:endParaRPr lang="ru-RU" sz="1600" dirty="0"/>
                    </a:p>
                  </a:txBody>
                  <a:tcPr/>
                </a:tc>
              </a:tr>
              <a:tr h="479993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Доплаты за вредные условия труда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От</a:t>
                      </a:r>
                      <a:r>
                        <a:rPr lang="ru-RU" sz="1600" baseline="0" dirty="0" smtClean="0"/>
                        <a:t> 4%- 12% (п</a:t>
                      </a:r>
                      <a:r>
                        <a:rPr lang="ru-RU" sz="1600" dirty="0" smtClean="0"/>
                        <a:t>о результатам аттестации</a:t>
                      </a:r>
                      <a:r>
                        <a:rPr lang="ru-RU" sz="1600" baseline="0" dirty="0" smtClean="0"/>
                        <a:t> рабочих мест)</a:t>
                      </a:r>
                      <a:endParaRPr lang="ru-RU" sz="1600" dirty="0"/>
                    </a:p>
                  </a:txBody>
                  <a:tcPr/>
                </a:tc>
              </a:tr>
              <a:tr h="36949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Бесплатное получение молока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0,5 литра в день</a:t>
                      </a:r>
                      <a:endParaRPr lang="ru-RU" sz="1600" dirty="0"/>
                    </a:p>
                  </a:txBody>
                  <a:tcPr/>
                </a:tc>
              </a:tr>
              <a:tr h="479993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Обязательные профессиональные пенсионные взносы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5 %</a:t>
                      </a:r>
                      <a:endParaRPr lang="ru-RU" sz="1600" dirty="0"/>
                    </a:p>
                  </a:txBody>
                  <a:tcPr/>
                </a:tc>
              </a:tr>
              <a:tr h="36949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Обеспечение </a:t>
                      </a:r>
                      <a:r>
                        <a:rPr lang="ru-RU" sz="1600" dirty="0" err="1" smtClean="0"/>
                        <a:t>спец.одеждой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100%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0384" y="69011"/>
            <a:ext cx="7074485" cy="87126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Охрана труда при  привлечении женщин к работе с вредными и  опасными условиями труда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2154" y="4405220"/>
            <a:ext cx="86860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К </a:t>
            </a:r>
            <a:r>
              <a:rPr lang="ru-RU" sz="1600" dirty="0"/>
              <a:t>работе с вредными условиями труда сотрудницы Павлодарского нефтехимического завода привлекаются с учетом ограничений списка работ, на которых запрещается применение женского труда, утвержденного Постановлением Правительства Республики Казахстан от 28 октября 2011 года № 1220.</a:t>
            </a:r>
          </a:p>
        </p:txBody>
      </p:sp>
    </p:spTree>
    <p:extLst>
      <p:ext uri="{BB962C8B-B14F-4D97-AF65-F5344CB8AC3E}">
        <p14:creationId xmlns:p14="http://schemas.microsoft.com/office/powerpoint/2010/main" val="21302857"/>
      </p:ext>
    </p:extLst>
  </p:cSld>
  <p:clrMapOvr>
    <a:masterClrMapping/>
  </p:clrMapOvr>
  <p:transition spd="slow" advClick="0" advTm="40000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6264" y="17463"/>
            <a:ext cx="8854536" cy="914190"/>
          </a:xfrm>
          <a:prstGeom prst="rect">
            <a:avLst/>
          </a:prstGeom>
          <a:effectLst/>
        </p:spPr>
        <p:txBody>
          <a:bodyPr anchor="ctr">
            <a:norm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Чествование женщин – ветеранов производства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257" y="1483957"/>
            <a:ext cx="5852544" cy="418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71035" y="6370506"/>
            <a:ext cx="462895" cy="365125"/>
          </a:xfrm>
        </p:spPr>
        <p:txBody>
          <a:bodyPr/>
          <a:lstStyle/>
          <a:p>
            <a:fld id="{B6AE321D-5C8E-47BA-AA52-C91DBBE393DD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9867" y="1649114"/>
            <a:ext cx="269762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С </a:t>
            </a:r>
            <a:r>
              <a:rPr lang="ru-RU" sz="1600" dirty="0"/>
              <a:t>большим уважением на предприятии относятся к женщинам-ветеранам производства.</a:t>
            </a:r>
          </a:p>
          <a:p>
            <a:r>
              <a:rPr lang="ru-RU" sz="1600" dirty="0"/>
              <a:t>Тех  из женщин -специалистов, кто внес значительный вклад в развитие завода, чествуют при выходе на пенсию.</a:t>
            </a:r>
          </a:p>
          <a:p>
            <a:r>
              <a:rPr lang="ru-RU" sz="1600" dirty="0"/>
              <a:t>Для того чтобы выразить этим заслуженным людям благодарность и наградить за труд, на заводе организуют встречу с главными специалистами и руководством предприятия.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7366581"/>
      </p:ext>
    </p:extLst>
  </p:cSld>
  <p:clrMapOvr>
    <a:masterClrMapping/>
  </p:clrMapOvr>
  <p:transition spd="slow" advClick="0" advTm="35000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0385" y="17463"/>
            <a:ext cx="7074485" cy="887590"/>
          </a:xfrm>
          <a:prstGeom prst="rect">
            <a:avLst/>
          </a:prstGeom>
          <a:effectLst/>
        </p:spPr>
        <p:txBody>
          <a:bodyPr anchor="ctr"/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Труженицы тыла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220" y="1604018"/>
            <a:ext cx="4576447" cy="415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71035" y="6370506"/>
            <a:ext cx="462895" cy="365125"/>
          </a:xfrm>
        </p:spPr>
        <p:txBody>
          <a:bodyPr/>
          <a:lstStyle/>
          <a:p>
            <a:fld id="{B6AE321D-5C8E-47BA-AA52-C91DBBE393DD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1923" y="1859070"/>
            <a:ext cx="384109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Поддерживают </a:t>
            </a:r>
            <a:r>
              <a:rPr lang="ru-RU" dirty="0"/>
              <a:t>на заводе и тружениц тыла. </a:t>
            </a:r>
            <a:endParaRPr lang="ru-RU" dirty="0" smtClean="0"/>
          </a:p>
          <a:p>
            <a:pPr algn="just"/>
            <a:r>
              <a:rPr lang="ru-RU" dirty="0" smtClean="0"/>
              <a:t>В </a:t>
            </a:r>
            <a:r>
              <a:rPr lang="ru-RU" dirty="0"/>
              <a:t>преддверии Дня Победы для тружениц тыла </a:t>
            </a:r>
            <a:r>
              <a:rPr lang="ru-RU" dirty="0" smtClean="0"/>
              <a:t>организовали  </a:t>
            </a:r>
            <a:r>
              <a:rPr lang="ru-RU" dirty="0"/>
              <a:t>благотворительный обед,  концертную программу и </a:t>
            </a:r>
            <a:r>
              <a:rPr lang="ru-RU" dirty="0" smtClean="0"/>
              <a:t>вручили </a:t>
            </a:r>
            <a:r>
              <a:rPr lang="ru-RU" dirty="0"/>
              <a:t>материальную помощь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Тем</a:t>
            </a:r>
            <a:r>
              <a:rPr lang="ru-RU" dirty="0"/>
              <a:t>, кто в силу возраста и  состояния здоровья не </a:t>
            </a:r>
            <a:r>
              <a:rPr lang="ru-RU" dirty="0" smtClean="0"/>
              <a:t>смогли принять </a:t>
            </a:r>
            <a:r>
              <a:rPr lang="ru-RU" dirty="0"/>
              <a:t>участие в праздновании, </a:t>
            </a:r>
            <a:r>
              <a:rPr lang="ru-RU" dirty="0" smtClean="0"/>
              <a:t>развозили продуктовые наборы по домам. </a:t>
            </a: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9724419"/>
      </p:ext>
    </p:extLst>
  </p:cSld>
  <p:clrMapOvr>
    <a:masterClrMapping/>
  </p:clrMapOvr>
  <p:transition spd="slow" advClick="0" advTm="35000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 vert="horz" lIns="0" tIns="0" rIns="0" bIns="0" anchor="b"/>
          <a:lstStyle/>
          <a:p>
            <a:fld id="{9FE30202-F970-4376-8979-189464F8CB68}" type="slidenum">
              <a:rPr lang="ru-RU">
                <a:solidFill>
                  <a:srgbClr val="0F6FC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8</a:t>
            </a:fld>
            <a:endParaRPr lang="ru-RU" dirty="0">
              <a:solidFill>
                <a:srgbClr val="0F6FC6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3" descr="C:\Users\kadr1\Desktop\ОТЧЕТНАЯ ВСТРЕЧА ПЕРВОГО РУКОВОДИТЕЛЯ 1\IMG_4308 8 март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251" y="1483358"/>
            <a:ext cx="3371300" cy="2247532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2610" y="837027"/>
            <a:ext cx="3929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Чествование ветеранов труда при уходе на пенсию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04216" y="773995"/>
            <a:ext cx="3944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Праздничный концерт к Международному женскому дню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0610" y="3805915"/>
            <a:ext cx="700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Празднование юбилейного Дня победы с ветеранами тыла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2" descr="C:\Users\kadr1\Desktop\ОТЧЕТНАЯ ВСТРЕЧА ПЕРВОГО РУКОВОДИТЕЛЯ 1\IMG_0766 День победы 3.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98" y="4175247"/>
            <a:ext cx="3500294" cy="2333529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251" y="4208899"/>
            <a:ext cx="3449816" cy="229987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65" y="1483358"/>
            <a:ext cx="3582989" cy="232255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4892" y="86264"/>
            <a:ext cx="6890923" cy="8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noAutofit/>
          </a:bodyPr>
          <a:lstStyle/>
          <a:p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rPr>
              <a:t>Мероприятия для ветеранов ТОО «ПНХЗ»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3065918"/>
      </p:ext>
    </p:extLst>
  </p:cSld>
  <p:clrMapOvr>
    <a:masterClrMapping/>
  </p:clrMapOvr>
  <p:transition spd="slow" advClick="0" advTm="25000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5956" y="1043796"/>
            <a:ext cx="8349304" cy="121201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ru-RU" sz="2000" dirty="0" err="1" smtClean="0"/>
              <a:t>Заводчанки</a:t>
            </a:r>
            <a:r>
              <a:rPr lang="ru-RU" sz="2000" dirty="0" smtClean="0"/>
              <a:t> </a:t>
            </a:r>
            <a:r>
              <a:rPr lang="ru-RU" sz="2000" dirty="0"/>
              <a:t>не только добиваются прекрасных результатов в работе, но и поддерживают себя в хорошей спортивной форме</a:t>
            </a:r>
            <a:r>
              <a:rPr lang="ru-RU" sz="2000" dirty="0" smtClean="0"/>
              <a:t>.</a:t>
            </a:r>
            <a:endParaRPr lang="ru-RU" sz="2000" dirty="0"/>
          </a:p>
          <a:p>
            <a:r>
              <a:rPr lang="ru-RU" sz="2000" dirty="0"/>
              <a:t>Для этого предприятие делает все возможное. </a:t>
            </a:r>
            <a:endParaRPr lang="ru-RU" sz="2000" dirty="0" smtClean="0"/>
          </a:p>
          <a:p>
            <a:r>
              <a:rPr lang="ru-RU" sz="2000" dirty="0" smtClean="0"/>
              <a:t>Ежегодно </a:t>
            </a:r>
            <a:r>
              <a:rPr lang="ru-RU" sz="2000" dirty="0"/>
              <a:t>на ПНХЗ проводится спартакиада по </a:t>
            </a:r>
            <a:r>
              <a:rPr lang="ru-RU" sz="2000" dirty="0">
                <a:solidFill>
                  <a:srgbClr val="FF0000"/>
                </a:solidFill>
              </a:rPr>
              <a:t>11 </a:t>
            </a:r>
            <a:r>
              <a:rPr lang="ru-RU" sz="2000" dirty="0"/>
              <a:t>видам спорта, где сотрудники соревнуются между собой.</a:t>
            </a:r>
          </a:p>
          <a:p>
            <a:endParaRPr lang="ru-RU" sz="1200" dirty="0"/>
          </a:p>
          <a:p>
            <a:endParaRPr lang="ru-RU" sz="1200" dirty="0"/>
          </a:p>
          <a:p>
            <a:endParaRPr lang="ru-R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95955" y="77638"/>
            <a:ext cx="7038915" cy="815409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ru-RU" sz="2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Заводчанки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спортсменки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70" y="158285"/>
            <a:ext cx="1804947" cy="42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775" y="2918096"/>
            <a:ext cx="4114799" cy="2587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58"/>
          <a:stretch/>
        </p:blipFill>
        <p:spPr bwMode="auto">
          <a:xfrm>
            <a:off x="336431" y="2918096"/>
            <a:ext cx="4054594" cy="2587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69571"/>
      </p:ext>
    </p:extLst>
  </p:cSld>
  <p:clrMapOvr>
    <a:masterClrMapping/>
  </p:clrMapOvr>
  <p:transition spd="slow" advClick="0" advTm="30000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иня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64BB"/>
      </a:accent1>
      <a:accent2>
        <a:srgbClr val="2D7CD8"/>
      </a:accent2>
      <a:accent3>
        <a:srgbClr val="67A7E5"/>
      </a:accent3>
      <a:accent4>
        <a:srgbClr val="A2C3E4"/>
      </a:accent4>
      <a:accent5>
        <a:srgbClr val="FFFFFF"/>
      </a:accent5>
      <a:accent6>
        <a:srgbClr val="000000"/>
      </a:accent6>
      <a:hlink>
        <a:srgbClr val="033F75"/>
      </a:hlink>
      <a:folHlink>
        <a:srgbClr val="F87404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3244</TotalTime>
  <Words>1068</Words>
  <Application>Microsoft Office PowerPoint</Application>
  <PresentationFormat>Экран (4:3)</PresentationFormat>
  <Paragraphs>241</Paragraphs>
  <Slides>29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1_Тема Office</vt:lpstr>
      <vt:lpstr>Презентация PowerPoint</vt:lpstr>
      <vt:lpstr>Количество женщин на ПНХЗ</vt:lpstr>
      <vt:lpstr>Презентация PowerPoint</vt:lpstr>
      <vt:lpstr>Женщины  на мужских должностях</vt:lpstr>
      <vt:lpstr>Презентация PowerPoint</vt:lpstr>
      <vt:lpstr>Чествование женщин – ветеранов производства</vt:lpstr>
      <vt:lpstr>Труженицы тыла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 </vt:lpstr>
      <vt:lpstr> </vt:lpstr>
      <vt:lpstr>Презентация PowerPoint</vt:lpstr>
      <vt:lpstr> </vt:lpstr>
      <vt:lpstr> </vt:lpstr>
      <vt:lpstr>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Wolf</dc:creator>
  <cp:lastModifiedBy>АО "ПНХЗ"</cp:lastModifiedBy>
  <cp:revision>396</cp:revision>
  <cp:lastPrinted>2015-09-28T09:13:14Z</cp:lastPrinted>
  <dcterms:created xsi:type="dcterms:W3CDTF">2010-06-18T09:27:04Z</dcterms:created>
  <dcterms:modified xsi:type="dcterms:W3CDTF">2015-09-28T16:24:10Z</dcterms:modified>
</cp:coreProperties>
</file>