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 id="2147483659" r:id="rId3"/>
  </p:sldMasterIdLst>
  <p:notesMasterIdLst>
    <p:notesMasterId r:id="rId14"/>
  </p:notesMasterIdLst>
  <p:handoutMasterIdLst>
    <p:handoutMasterId r:id="rId15"/>
  </p:handoutMasterIdLst>
  <p:sldIdLst>
    <p:sldId id="256" r:id="rId4"/>
    <p:sldId id="257" r:id="rId5"/>
    <p:sldId id="266" r:id="rId6"/>
    <p:sldId id="262" r:id="rId7"/>
    <p:sldId id="263" r:id="rId8"/>
    <p:sldId id="264" r:id="rId9"/>
    <p:sldId id="258" r:id="rId10"/>
    <p:sldId id="259" r:id="rId11"/>
    <p:sldId id="265" r:id="rId12"/>
    <p:sldId id="261" r:id="rId13"/>
  </p:sldIdLst>
  <p:sldSz cx="9144000" cy="6858000" type="screen4x3"/>
  <p:notesSz cx="6797675" cy="987425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500"/>
    <a:srgbClr val="FDF99E"/>
    <a:srgbClr val="E6B5AD"/>
    <a:srgbClr val="CCD5EA"/>
    <a:srgbClr val="B1BE24"/>
    <a:srgbClr val="FFCC99"/>
    <a:srgbClr val="F4F2E5"/>
    <a:srgbClr val="000000"/>
    <a:srgbClr val="50555A"/>
    <a:srgbClr val="434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85965" autoAdjust="0"/>
  </p:normalViewPr>
  <p:slideViewPr>
    <p:cSldViewPr>
      <p:cViewPr varScale="1">
        <p:scale>
          <a:sx n="109" d="100"/>
          <a:sy n="109" d="100"/>
        </p:scale>
        <p:origin x="1590"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88" d="100"/>
          <a:sy n="88" d="100"/>
        </p:scale>
        <p:origin x="-2160" y="498"/>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a:defRPr sz="1200"/>
            </a:lvl1pPr>
          </a:lstStyle>
          <a:p>
            <a:fld id="{59971183-F2FE-42A0-987D-538E85EFCA78}" type="datetimeFigureOut">
              <a:rPr lang="en-GB" smtClean="0"/>
              <a:t>29/09/2015</a:t>
            </a:fld>
            <a:endParaRPr lang="en-GB"/>
          </a:p>
        </p:txBody>
      </p:sp>
      <p:sp>
        <p:nvSpPr>
          <p:cNvPr id="4" name="Footer Placeholder 3"/>
          <p:cNvSpPr>
            <a:spLocks noGrp="1"/>
          </p:cNvSpPr>
          <p:nvPr>
            <p:ph type="ftr" sz="quarter" idx="2"/>
          </p:nvPr>
        </p:nvSpPr>
        <p:spPr>
          <a:xfrm>
            <a:off x="0" y="9378824"/>
            <a:ext cx="2945659" cy="493713"/>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a:defRPr sz="1200"/>
            </a:lvl1pPr>
          </a:lstStyle>
          <a:p>
            <a:fld id="{C2895108-7AB6-4434-8D30-53AB8A4C9685}" type="slidenum">
              <a:rPr lang="en-GB" smtClean="0"/>
              <a:t>‹#›</a:t>
            </a:fld>
            <a:endParaRPr lang="en-GB"/>
          </a:p>
        </p:txBody>
      </p:sp>
    </p:spTree>
    <p:extLst>
      <p:ext uri="{BB962C8B-B14F-4D97-AF65-F5344CB8AC3E}">
        <p14:creationId xmlns:p14="http://schemas.microsoft.com/office/powerpoint/2010/main" val="33501832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vl1pPr>
          </a:lstStyle>
          <a:p>
            <a:fld id="{52DCED17-BE28-4263-86C0-F32FA5CBBF00}" type="datetimeFigureOut">
              <a:rPr lang="en-GB" smtClean="0"/>
              <a:pPr/>
              <a:t>29/09/2015</a:t>
            </a:fld>
            <a:endParaRPr lang="en-GB"/>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690269"/>
            <a:ext cx="5438140" cy="444341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vl1pPr>
          </a:lstStyle>
          <a:p>
            <a:fld id="{393F4B75-8B49-4D52-8F11-B35E5BA839F4}" type="slidenum">
              <a:rPr lang="en-GB" smtClean="0"/>
              <a:pPr/>
              <a:t>‹#›</a:t>
            </a:fld>
            <a:endParaRPr lang="en-GB"/>
          </a:p>
        </p:txBody>
      </p:sp>
    </p:spTree>
    <p:extLst>
      <p:ext uri="{BB962C8B-B14F-4D97-AF65-F5344CB8AC3E}">
        <p14:creationId xmlns:p14="http://schemas.microsoft.com/office/powerpoint/2010/main" val="4053718178"/>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3F4B75-8B49-4D52-8F11-B35E5BA839F4}" type="slidenum">
              <a:rPr lang="en-GB" smtClean="0"/>
              <a:pPr/>
              <a:t>1</a:t>
            </a:fld>
            <a:endParaRPr lang="en-GB"/>
          </a:p>
        </p:txBody>
      </p:sp>
    </p:spTree>
    <p:extLst>
      <p:ext uri="{BB962C8B-B14F-4D97-AF65-F5344CB8AC3E}">
        <p14:creationId xmlns:p14="http://schemas.microsoft.com/office/powerpoint/2010/main" val="297361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Make a reference to the fact that there are signs that in Kazakh society things are moving in the right direction</a:t>
            </a:r>
          </a:p>
          <a:p>
            <a:endParaRPr lang="en-GB" sz="1200" kern="1200" dirty="0" smtClean="0">
              <a:solidFill>
                <a:schemeClr val="tx1"/>
              </a:solidFill>
              <a:effectLst/>
              <a:latin typeface="+mn-lt"/>
              <a:ea typeface="+mn-ea"/>
              <a:cs typeface="+mn-cs"/>
            </a:endParaRPr>
          </a:p>
          <a:p>
            <a:r>
              <a:rPr lang="en-GB" dirty="0" err="1" smtClean="0"/>
              <a:t>Zarina’s</a:t>
            </a:r>
            <a:r>
              <a:rPr lang="en-GB" dirty="0" smtClean="0"/>
              <a:t> view</a:t>
            </a:r>
          </a:p>
          <a:p>
            <a:endParaRPr lang="en-GB" sz="1200" kern="1200" dirty="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There are more opportunities today – more women in the Parliament and in the Government (Minister of Healthcare and Social Protection, Secretary of State,  and Deputy Prime Minister – are females).</a:t>
            </a:r>
          </a:p>
          <a:p>
            <a:pPr lvl="0"/>
            <a:r>
              <a:rPr lang="en-GB" sz="1200" kern="1200" dirty="0" smtClean="0">
                <a:solidFill>
                  <a:schemeClr val="tx1"/>
                </a:solidFill>
                <a:effectLst/>
                <a:latin typeface="+mn-lt"/>
                <a:ea typeface="+mn-ea"/>
                <a:cs typeface="+mn-cs"/>
              </a:rPr>
              <a:t>There are strong female leaders in the </a:t>
            </a:r>
            <a:r>
              <a:rPr lang="en-GB" sz="1200" kern="1200" dirty="0" err="1" smtClean="0">
                <a:solidFill>
                  <a:schemeClr val="tx1"/>
                </a:solidFill>
                <a:effectLst/>
                <a:latin typeface="+mn-lt"/>
                <a:ea typeface="+mn-ea"/>
                <a:cs typeface="+mn-cs"/>
              </a:rPr>
              <a:t>RoK</a:t>
            </a:r>
            <a:r>
              <a:rPr lang="en-GB" sz="1200" kern="1200" dirty="0" smtClean="0">
                <a:solidFill>
                  <a:schemeClr val="tx1"/>
                </a:solidFill>
                <a:effectLst/>
                <a:latin typeface="+mn-lt"/>
                <a:ea typeface="+mn-ea"/>
                <a:cs typeface="+mn-cs"/>
              </a:rPr>
              <a:t> banking, mining and energy (primarily financial and HR roles) sectors.</a:t>
            </a:r>
          </a:p>
          <a:p>
            <a:r>
              <a:rPr lang="en-GB" sz="1200" kern="1200" dirty="0" smtClean="0">
                <a:solidFill>
                  <a:schemeClr val="tx1"/>
                </a:solidFill>
                <a:effectLst/>
                <a:latin typeface="+mn-lt"/>
                <a:ea typeface="+mn-ea"/>
                <a:cs typeface="+mn-cs"/>
              </a:rPr>
              <a:t> </a:t>
            </a:r>
          </a:p>
          <a:p>
            <a:endParaRPr lang="en-GB" dirty="0"/>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3F4B75-8B49-4D52-8F11-B35E5BA839F4}" type="slidenum">
              <a:rPr lang="en-GB" smtClean="0"/>
              <a:pPr/>
              <a:t>10</a:t>
            </a:fld>
            <a:endParaRPr lang="en-GB"/>
          </a:p>
        </p:txBody>
      </p:sp>
    </p:spTree>
    <p:extLst>
      <p:ext uri="{BB962C8B-B14F-4D97-AF65-F5344CB8AC3E}">
        <p14:creationId xmlns:p14="http://schemas.microsoft.com/office/powerpoint/2010/main" val="2138573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Start with comparison with political journalism and</a:t>
            </a:r>
            <a:r>
              <a:rPr lang="en-GB" baseline="0" dirty="0" smtClean="0"/>
              <a:t> the world of politics where it used to be the case that women had to behave like men to get on or they had to be tough as hell to survive.  Journalism has changed but the world of politics probably hasn’t on the ground.</a:t>
            </a:r>
          </a:p>
          <a:p>
            <a:endParaRPr lang="en-GB" baseline="0" dirty="0" smtClean="0"/>
          </a:p>
          <a:p>
            <a:r>
              <a:rPr lang="en-GB" baseline="0" dirty="0" smtClean="0"/>
              <a:t>Then tell Helge/Sinead story and how his appointments to CET sent out an immediate and compelling signal – “It’s about leadership!”</a:t>
            </a:r>
            <a:endParaRPr lang="en-GB" dirty="0"/>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3F4B75-8B49-4D52-8F11-B35E5BA839F4}" type="slidenum">
              <a:rPr lang="en-GB" smtClean="0"/>
              <a:pPr/>
              <a:t>2</a:t>
            </a:fld>
            <a:endParaRPr lang="en-GB"/>
          </a:p>
        </p:txBody>
      </p:sp>
    </p:spTree>
    <p:extLst>
      <p:ext uri="{BB962C8B-B14F-4D97-AF65-F5344CB8AC3E}">
        <p14:creationId xmlns:p14="http://schemas.microsoft.com/office/powerpoint/2010/main" val="559839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3F4B75-8B49-4D52-8F11-B35E5BA839F4}" type="slidenum">
              <a:rPr lang="en-GB" smtClean="0"/>
              <a:pPr/>
              <a:t>3</a:t>
            </a:fld>
            <a:endParaRPr lang="en-GB"/>
          </a:p>
        </p:txBody>
      </p:sp>
    </p:spTree>
    <p:extLst>
      <p:ext uri="{BB962C8B-B14F-4D97-AF65-F5344CB8AC3E}">
        <p14:creationId xmlns:p14="http://schemas.microsoft.com/office/powerpoint/2010/main" val="1956234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3F4B75-8B49-4D52-8F11-B35E5BA839F4}" type="slidenum">
              <a:rPr lang="en-GB" smtClean="0"/>
              <a:pPr/>
              <a:t>4</a:t>
            </a:fld>
            <a:endParaRPr lang="en-GB"/>
          </a:p>
        </p:txBody>
      </p:sp>
    </p:spTree>
    <p:extLst>
      <p:ext uri="{BB962C8B-B14F-4D97-AF65-F5344CB8AC3E}">
        <p14:creationId xmlns:p14="http://schemas.microsoft.com/office/powerpoint/2010/main" val="1226411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3F4B75-8B49-4D52-8F11-B35E5BA839F4}" type="slidenum">
              <a:rPr lang="en-GB" smtClean="0"/>
              <a:pPr/>
              <a:t>5</a:t>
            </a:fld>
            <a:endParaRPr lang="en-GB"/>
          </a:p>
        </p:txBody>
      </p:sp>
    </p:spTree>
    <p:extLst>
      <p:ext uri="{BB962C8B-B14F-4D97-AF65-F5344CB8AC3E}">
        <p14:creationId xmlns:p14="http://schemas.microsoft.com/office/powerpoint/2010/main" val="3322812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Research</a:t>
            </a:r>
            <a:r>
              <a:rPr lang="en-GB" baseline="0" dirty="0" smtClean="0"/>
              <a:t> shows that teaching styles and approaches need to be considered, as women respond much better to problem-based learning and team-working projects, which some universities, such as Leicester, have begun to take into account</a:t>
            </a:r>
            <a:endParaRPr lang="en-GB" dirty="0"/>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3F4B75-8B49-4D52-8F11-B35E5BA839F4}" type="slidenum">
              <a:rPr lang="en-GB" smtClean="0"/>
              <a:pPr/>
              <a:t>6</a:t>
            </a:fld>
            <a:endParaRPr lang="en-GB"/>
          </a:p>
        </p:txBody>
      </p:sp>
    </p:spTree>
    <p:extLst>
      <p:ext uri="{BB962C8B-B14F-4D97-AF65-F5344CB8AC3E}">
        <p14:creationId xmlns:p14="http://schemas.microsoft.com/office/powerpoint/2010/main" val="4110618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93F4B75-8B49-4D52-8F11-B35E5BA839F4}" type="slidenum">
              <a:rPr lang="en-GB" smtClean="0"/>
              <a:pPr/>
              <a:t>7</a:t>
            </a:fld>
            <a:endParaRPr lang="en-GB" dirty="0"/>
          </a:p>
        </p:txBody>
      </p:sp>
    </p:spTree>
    <p:extLst>
      <p:ext uri="{BB962C8B-B14F-4D97-AF65-F5344CB8AC3E}">
        <p14:creationId xmlns:p14="http://schemas.microsoft.com/office/powerpoint/2010/main" val="1083429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393F4B75-8B49-4D52-8F11-B35E5BA839F4}" type="slidenum">
              <a:rPr lang="en-GB" smtClean="0"/>
              <a:pPr/>
              <a:t>8</a:t>
            </a:fld>
            <a:endParaRPr lang="en-GB" dirty="0"/>
          </a:p>
        </p:txBody>
      </p:sp>
    </p:spTree>
    <p:extLst>
      <p:ext uri="{BB962C8B-B14F-4D97-AF65-F5344CB8AC3E}">
        <p14:creationId xmlns:p14="http://schemas.microsoft.com/office/powerpoint/2010/main" val="4040915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57066" lvl="1" indent="-291179">
              <a:buFont typeface="Arial" pitchFamily="34" charset="0"/>
              <a:buChar char="•"/>
            </a:pPr>
            <a:endParaRPr lang="en-GB" sz="2000" dirty="0">
              <a:solidFill>
                <a:srgbClr val="000000"/>
              </a:solidFill>
              <a:ea typeface="MS PGothic" pitchFamily="34" charset="-128"/>
              <a:cs typeface="Arial" charset="0"/>
            </a:endParaRPr>
          </a:p>
        </p:txBody>
      </p:sp>
      <p:sp>
        <p:nvSpPr>
          <p:cNvPr id="4" name="Header Placeholder 3"/>
          <p:cNvSpPr>
            <a:spLocks noGrp="1"/>
          </p:cNvSpPr>
          <p:nvPr>
            <p:ph type="hdr" sz="quarter" idx="10"/>
          </p:nvPr>
        </p:nvSpPr>
        <p:spPr/>
        <p:txBody>
          <a:bodyPr/>
          <a:lstStyle/>
          <a:p>
            <a:endParaRPr lang="en-GB" dirty="0">
              <a:solidFill>
                <a:prstClr val="black"/>
              </a:solidFill>
            </a:endParaRPr>
          </a:p>
        </p:txBody>
      </p:sp>
      <p:sp>
        <p:nvSpPr>
          <p:cNvPr id="5" name="Footer Placeholder 4"/>
          <p:cNvSpPr>
            <a:spLocks noGrp="1"/>
          </p:cNvSpPr>
          <p:nvPr>
            <p:ph type="ftr" sz="quarter" idx="11"/>
          </p:nvPr>
        </p:nvSpPr>
        <p:spPr/>
        <p:txBody>
          <a:bodyPr/>
          <a:lstStyle/>
          <a:p>
            <a:endParaRPr lang="en-GB" dirty="0">
              <a:solidFill>
                <a:prstClr val="black"/>
              </a:solidFill>
            </a:endParaRPr>
          </a:p>
        </p:txBody>
      </p:sp>
      <p:sp>
        <p:nvSpPr>
          <p:cNvPr id="6" name="Slide Number Placeholder 5"/>
          <p:cNvSpPr>
            <a:spLocks noGrp="1"/>
          </p:cNvSpPr>
          <p:nvPr>
            <p:ph type="sldNum" sz="quarter" idx="12"/>
          </p:nvPr>
        </p:nvSpPr>
        <p:spPr/>
        <p:txBody>
          <a:bodyPr/>
          <a:lstStyle/>
          <a:p>
            <a:fld id="{393F4B75-8B49-4D52-8F11-B35E5BA839F4}" type="slidenum">
              <a:rPr lang="en-GB" smtClean="0">
                <a:solidFill>
                  <a:prstClr val="black"/>
                </a:solidFill>
              </a:rPr>
              <a:pPr/>
              <a:t>9</a:t>
            </a:fld>
            <a:endParaRPr lang="en-GB" dirty="0">
              <a:solidFill>
                <a:prstClr val="black"/>
              </a:solidFill>
            </a:endParaRPr>
          </a:p>
        </p:txBody>
      </p:sp>
    </p:spTree>
    <p:extLst>
      <p:ext uri="{BB962C8B-B14F-4D97-AF65-F5344CB8AC3E}">
        <p14:creationId xmlns:p14="http://schemas.microsoft.com/office/powerpoint/2010/main" val="4410660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0" y="0"/>
            <a:ext cx="9144002" cy="6858001"/>
          </a:xfrm>
          <a:prstGeom prst="rect">
            <a:avLst/>
          </a:prstGeom>
        </p:spPr>
      </p:pic>
      <p:sp>
        <p:nvSpPr>
          <p:cNvPr id="2" name="Title 1"/>
          <p:cNvSpPr>
            <a:spLocks noGrp="1"/>
          </p:cNvSpPr>
          <p:nvPr>
            <p:ph type="ctrTitle"/>
          </p:nvPr>
        </p:nvSpPr>
        <p:spPr>
          <a:xfrm>
            <a:off x="273600" y="396000"/>
            <a:ext cx="6796800" cy="684000"/>
          </a:xfrm>
        </p:spPr>
        <p:txBody>
          <a:bodyPr>
            <a:normAutofit/>
          </a:bodyPr>
          <a:lstStyle>
            <a:lvl1pPr>
              <a:defRPr sz="4000" b="1">
                <a:solidFill>
                  <a:schemeClr val="tx1"/>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273600" y="2060888"/>
            <a:ext cx="6796800" cy="360000"/>
          </a:xfrm>
        </p:spPr>
        <p:txBody>
          <a:bodyPr anchor="b" anchorCtr="0">
            <a:noAutofit/>
          </a:bodyPr>
          <a:lstStyle>
            <a:lvl1pPr marL="0" indent="0" algn="l">
              <a:buNone/>
              <a:defRPr sz="20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
        <p:nvSpPr>
          <p:cNvPr id="10" name="Text Placeholder 9"/>
          <p:cNvSpPr>
            <a:spLocks noGrp="1"/>
          </p:cNvSpPr>
          <p:nvPr>
            <p:ph type="body" sz="quarter" idx="10"/>
          </p:nvPr>
        </p:nvSpPr>
        <p:spPr>
          <a:xfrm>
            <a:off x="273600" y="1604069"/>
            <a:ext cx="6769100" cy="432000"/>
          </a:xfrm>
        </p:spPr>
        <p:txBody>
          <a:bodyPr bIns="0" anchor="b" anchorCtr="0">
            <a:noAutofit/>
          </a:bodyPr>
          <a:lstStyle>
            <a:lvl1pPr>
              <a:buNone/>
              <a:defRPr sz="3000" b="1"/>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9808C33-1D45-4077-AC51-BA14B8665673}"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0" y="0"/>
            <a:ext cx="9144002" cy="6858001"/>
          </a:xfrm>
          <a:prstGeom prst="rect">
            <a:avLst/>
          </a:prstGeom>
        </p:spPr>
      </p:pic>
      <p:sp>
        <p:nvSpPr>
          <p:cNvPr id="2" name="Title 1"/>
          <p:cNvSpPr>
            <a:spLocks noGrp="1"/>
          </p:cNvSpPr>
          <p:nvPr>
            <p:ph type="ctrTitle"/>
          </p:nvPr>
        </p:nvSpPr>
        <p:spPr>
          <a:xfrm>
            <a:off x="273600" y="396000"/>
            <a:ext cx="6796800" cy="684000"/>
          </a:xfrm>
        </p:spPr>
        <p:txBody>
          <a:bodyPr>
            <a:normAutofit/>
          </a:bodyPr>
          <a:lstStyle>
            <a:lvl1pPr>
              <a:defRPr sz="4000" b="1">
                <a:solidFill>
                  <a:schemeClr val="tx1"/>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273600" y="2060888"/>
            <a:ext cx="6796800" cy="360000"/>
          </a:xfrm>
        </p:spPr>
        <p:txBody>
          <a:bodyPr anchor="b" anchorCtr="0">
            <a:noAutofit/>
          </a:bodyPr>
          <a:lstStyle>
            <a:lvl1pPr marL="0" indent="0" algn="l">
              <a:buNone/>
              <a:defRPr sz="20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
        <p:nvSpPr>
          <p:cNvPr id="10" name="Text Placeholder 9"/>
          <p:cNvSpPr>
            <a:spLocks noGrp="1"/>
          </p:cNvSpPr>
          <p:nvPr>
            <p:ph type="body" sz="quarter" idx="10"/>
          </p:nvPr>
        </p:nvSpPr>
        <p:spPr>
          <a:xfrm>
            <a:off x="273600" y="1604069"/>
            <a:ext cx="6769100" cy="432000"/>
          </a:xfrm>
        </p:spPr>
        <p:txBody>
          <a:bodyPr bIns="0" anchor="b" anchorCtr="0">
            <a:noAutofit/>
          </a:bodyPr>
          <a:lstStyle>
            <a:lvl1pPr>
              <a:buNone/>
              <a:defRPr sz="3000" b="1"/>
            </a:lvl1pPr>
          </a:lstStyle>
          <a:p>
            <a:pPr lvl="0"/>
            <a:r>
              <a:rPr lang="en-US" dirty="0" smtClean="0"/>
              <a:t>Click to edit Master text styles</a:t>
            </a:r>
          </a:p>
        </p:txBody>
      </p:sp>
    </p:spTree>
    <p:extLst>
      <p:ext uri="{BB962C8B-B14F-4D97-AF65-F5344CB8AC3E}">
        <p14:creationId xmlns:p14="http://schemas.microsoft.com/office/powerpoint/2010/main" val="13980153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lstStyle/>
          <a:p>
            <a:fld id="{59808C33-1D45-4077-AC51-BA14B8665673}"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4209761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8" name="Title 1"/>
          <p:cNvSpPr>
            <a:spLocks noGrp="1"/>
          </p:cNvSpPr>
          <p:nvPr>
            <p:ph type="ctrTitle"/>
          </p:nvPr>
        </p:nvSpPr>
        <p:spPr>
          <a:xfrm>
            <a:off x="273600" y="396000"/>
            <a:ext cx="6796800" cy="684000"/>
          </a:xfrm>
        </p:spPr>
        <p:txBody>
          <a:bodyPr>
            <a:noAutofit/>
          </a:bodyPr>
          <a:lstStyle>
            <a:lvl1pPr>
              <a:defRPr sz="3600">
                <a:solidFill>
                  <a:schemeClr val="bg1"/>
                </a:solidFill>
              </a:defRPr>
            </a:lvl1pPr>
          </a:lstStyle>
          <a:p>
            <a:r>
              <a:rPr lang="en-US" dirty="0" smtClean="0"/>
              <a:t>Click to edit Master title style</a:t>
            </a:r>
            <a:endParaRPr lang="en-GB" dirty="0"/>
          </a:p>
        </p:txBody>
      </p:sp>
      <p:sp>
        <p:nvSpPr>
          <p:cNvPr id="9" name="Subtitle 2"/>
          <p:cNvSpPr>
            <a:spLocks noGrp="1"/>
          </p:cNvSpPr>
          <p:nvPr>
            <p:ph type="subTitle" idx="1"/>
          </p:nvPr>
        </p:nvSpPr>
        <p:spPr>
          <a:xfrm>
            <a:off x="273600" y="1080000"/>
            <a:ext cx="6796800" cy="432000"/>
          </a:xfrm>
        </p:spPr>
        <p:txBody>
          <a:bodyPr bIns="0" anchor="b" anchorCtr="0">
            <a:no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23790104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273600" y="1620000"/>
            <a:ext cx="4284000" cy="4525963"/>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20000"/>
            <a:ext cx="4284000" cy="4525963"/>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Slide Number Placeholder 6"/>
          <p:cNvSpPr>
            <a:spLocks noGrp="1"/>
          </p:cNvSpPr>
          <p:nvPr>
            <p:ph type="sldNum" sz="quarter" idx="12"/>
          </p:nvPr>
        </p:nvSpPr>
        <p:spPr/>
        <p:txBody>
          <a:bodyPr/>
          <a:lstStyle/>
          <a:p>
            <a:fld id="{59808C33-1D45-4077-AC51-BA14B8665673}"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8292197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Picture 1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273600" y="1620001"/>
            <a:ext cx="4284000" cy="21888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20000"/>
            <a:ext cx="4284000" cy="4525963"/>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Slide Number Placeholder 6"/>
          <p:cNvSpPr>
            <a:spLocks noGrp="1"/>
          </p:cNvSpPr>
          <p:nvPr>
            <p:ph type="sldNum" sz="quarter" idx="12"/>
          </p:nvPr>
        </p:nvSpPr>
        <p:spPr/>
        <p:txBody>
          <a:bodyPr/>
          <a:lstStyle/>
          <a:p>
            <a:fld id="{59808C33-1D45-4077-AC51-BA14B8665673}" type="slidenum">
              <a:rPr lang="en-GB" smtClean="0">
                <a:solidFill>
                  <a:prstClr val="black"/>
                </a:solidFill>
              </a:rPr>
              <a:pPr/>
              <a:t>‹#›</a:t>
            </a:fld>
            <a:endParaRPr lang="en-GB" dirty="0">
              <a:solidFill>
                <a:prstClr val="black"/>
              </a:solidFill>
            </a:endParaRPr>
          </a:p>
        </p:txBody>
      </p:sp>
      <p:sp>
        <p:nvSpPr>
          <p:cNvPr id="6" name="Content Placeholder 2"/>
          <p:cNvSpPr>
            <a:spLocks noGrp="1"/>
          </p:cNvSpPr>
          <p:nvPr>
            <p:ph sz="half" idx="13"/>
          </p:nvPr>
        </p:nvSpPr>
        <p:spPr>
          <a:xfrm>
            <a:off x="273600" y="3957439"/>
            <a:ext cx="4284000" cy="21888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573883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Four Up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273600" y="1620001"/>
            <a:ext cx="4284000" cy="2188800"/>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20001"/>
            <a:ext cx="4284000" cy="2188800"/>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Slide Number Placeholder 6"/>
          <p:cNvSpPr>
            <a:spLocks noGrp="1"/>
          </p:cNvSpPr>
          <p:nvPr>
            <p:ph type="sldNum" sz="quarter" idx="12"/>
          </p:nvPr>
        </p:nvSpPr>
        <p:spPr/>
        <p:txBody>
          <a:bodyPr/>
          <a:lstStyle/>
          <a:p>
            <a:fld id="{59808C33-1D45-4077-AC51-BA14B8665673}" type="slidenum">
              <a:rPr lang="en-GB" smtClean="0">
                <a:solidFill>
                  <a:prstClr val="black"/>
                </a:solidFill>
              </a:rPr>
              <a:pPr/>
              <a:t>‹#›</a:t>
            </a:fld>
            <a:endParaRPr lang="en-GB" dirty="0">
              <a:solidFill>
                <a:prstClr val="black"/>
              </a:solidFill>
            </a:endParaRPr>
          </a:p>
        </p:txBody>
      </p:sp>
      <p:sp>
        <p:nvSpPr>
          <p:cNvPr id="6" name="Content Placeholder 2"/>
          <p:cNvSpPr>
            <a:spLocks noGrp="1"/>
          </p:cNvSpPr>
          <p:nvPr>
            <p:ph sz="half" idx="13"/>
          </p:nvPr>
        </p:nvSpPr>
        <p:spPr>
          <a:xfrm>
            <a:off x="273600" y="3957439"/>
            <a:ext cx="4284000" cy="2188800"/>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8" name="Content Placeholder 2"/>
          <p:cNvSpPr>
            <a:spLocks noGrp="1"/>
          </p:cNvSpPr>
          <p:nvPr>
            <p:ph sz="half" idx="14"/>
          </p:nvPr>
        </p:nvSpPr>
        <p:spPr>
          <a:xfrm>
            <a:off x="4647600" y="3933056"/>
            <a:ext cx="4284000" cy="2188800"/>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035019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1 Content Two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47600" y="1620001"/>
            <a:ext cx="4284000" cy="2188800"/>
          </a:xfrm>
        </p:spPr>
        <p:txBody>
          <a:bodyPr>
            <a:normAutofit/>
          </a:bodyPr>
          <a:lstStyle>
            <a:lvl1pPr>
              <a:defRPr sz="1800"/>
            </a:lvl1pPr>
            <a:lvl2pPr>
              <a:buNone/>
              <a:defRPr sz="24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endParaRPr lang="en-GB" dirty="0"/>
          </a:p>
        </p:txBody>
      </p:sp>
      <p:sp>
        <p:nvSpPr>
          <p:cNvPr id="4" name="Content Placeholder 3"/>
          <p:cNvSpPr>
            <a:spLocks noGrp="1"/>
          </p:cNvSpPr>
          <p:nvPr>
            <p:ph sz="half" idx="2"/>
          </p:nvPr>
        </p:nvSpPr>
        <p:spPr>
          <a:xfrm>
            <a:off x="273600" y="1628800"/>
            <a:ext cx="4284000" cy="4525963"/>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Slide Number Placeholder 6"/>
          <p:cNvSpPr>
            <a:spLocks noGrp="1"/>
          </p:cNvSpPr>
          <p:nvPr>
            <p:ph type="sldNum" sz="quarter" idx="12"/>
          </p:nvPr>
        </p:nvSpPr>
        <p:spPr/>
        <p:txBody>
          <a:bodyPr/>
          <a:lstStyle/>
          <a:p>
            <a:fld id="{59808C33-1D45-4077-AC51-BA14B8665673}" type="slidenum">
              <a:rPr lang="en-GB" smtClean="0">
                <a:solidFill>
                  <a:prstClr val="black"/>
                </a:solidFill>
              </a:rPr>
              <a:pPr/>
              <a:t>‹#›</a:t>
            </a:fld>
            <a:endParaRPr lang="en-GB" dirty="0">
              <a:solidFill>
                <a:prstClr val="black"/>
              </a:solidFill>
            </a:endParaRPr>
          </a:p>
        </p:txBody>
      </p:sp>
      <p:sp>
        <p:nvSpPr>
          <p:cNvPr id="6" name="Content Placeholder 2"/>
          <p:cNvSpPr>
            <a:spLocks noGrp="1"/>
          </p:cNvSpPr>
          <p:nvPr>
            <p:ph sz="half" idx="13"/>
          </p:nvPr>
        </p:nvSpPr>
        <p:spPr>
          <a:xfrm>
            <a:off x="4647600" y="3957439"/>
            <a:ext cx="4284000" cy="2188800"/>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42087791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273600" y="1620000"/>
            <a:ext cx="4284000"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273600" y="2261854"/>
            <a:ext cx="4284000" cy="3884400"/>
          </a:xfrm>
        </p:spPr>
        <p:txBody>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4645025" y="1620000"/>
            <a:ext cx="4284000"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260800"/>
            <a:ext cx="4284000" cy="3884400"/>
          </a:xfrm>
        </p:spPr>
        <p:txBody>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9" name="Slide Number Placeholder 8"/>
          <p:cNvSpPr>
            <a:spLocks noGrp="1"/>
          </p:cNvSpPr>
          <p:nvPr>
            <p:ph type="sldNum" sz="quarter" idx="12"/>
          </p:nvPr>
        </p:nvSpPr>
        <p:spPr/>
        <p:txBody>
          <a:bodyPr/>
          <a:lstStyle/>
          <a:p>
            <a:fld id="{59808C33-1D45-4077-AC51-BA14B8665673}"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4192485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Slide Number Placeholder 4"/>
          <p:cNvSpPr>
            <a:spLocks noGrp="1"/>
          </p:cNvSpPr>
          <p:nvPr>
            <p:ph type="sldNum" sz="quarter" idx="12"/>
          </p:nvPr>
        </p:nvSpPr>
        <p:spPr/>
        <p:txBody>
          <a:bodyPr/>
          <a:lstStyle/>
          <a:p>
            <a:fld id="{59808C33-1D45-4077-AC51-BA14B8665673}"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1441268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lstStyle/>
          <a:p>
            <a:fld id="{59808C33-1D45-4077-AC51-BA14B8665673}" type="slidenum">
              <a:rPr lang="en-GB" smtClean="0"/>
              <a:pPr/>
              <a:t>‹#›</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9808C33-1D45-4077-AC51-BA14B8665673}"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2281754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18298" y="1150440"/>
            <a:ext cx="4002345" cy="1233590"/>
          </a:xfrm>
        </p:spPr>
        <p:txBody>
          <a:bodyPr>
            <a:normAutofit/>
          </a:bodyPr>
          <a:lstStyle>
            <a:lvl1pPr algn="l">
              <a:defRPr sz="4200" b="1" baseline="0">
                <a:solidFill>
                  <a:srgbClr val="FF8500"/>
                </a:solidFill>
                <a:latin typeface="Arial" pitchFamily="34" charset="0"/>
                <a:cs typeface="Arial" pitchFamily="34" charset="0"/>
              </a:defRPr>
            </a:lvl1pPr>
          </a:lstStyle>
          <a:p>
            <a:endParaRPr lang="en-US" dirty="0"/>
          </a:p>
        </p:txBody>
      </p:sp>
      <p:sp>
        <p:nvSpPr>
          <p:cNvPr id="3" name="Subtitle 2"/>
          <p:cNvSpPr>
            <a:spLocks noGrp="1"/>
          </p:cNvSpPr>
          <p:nvPr>
            <p:ph type="subTitle" idx="1"/>
          </p:nvPr>
        </p:nvSpPr>
        <p:spPr>
          <a:xfrm>
            <a:off x="4818298" y="2579961"/>
            <a:ext cx="3817621" cy="3265532"/>
          </a:xfrm>
        </p:spPr>
        <p:txBody>
          <a:bodyPr>
            <a:normAutofit/>
          </a:bodyPr>
          <a:lstStyle>
            <a:lvl1pPr marL="0" indent="0" algn="l">
              <a:buNone/>
              <a:defRPr sz="3200">
                <a:solidFill>
                  <a:schemeClr val="tx1"/>
                </a:solidFill>
                <a:latin typeface="Arial" pitchFamily="34" charset="0"/>
                <a:cs typeface="Arial" pitchFamily="34" charset="0"/>
              </a:defRPr>
            </a:lvl1pPr>
            <a:lvl2pPr marL="400736" indent="0" algn="ctr">
              <a:buNone/>
              <a:defRPr>
                <a:solidFill>
                  <a:schemeClr val="tx1">
                    <a:tint val="75000"/>
                  </a:schemeClr>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endParaRPr lang="en-US" dirty="0"/>
          </a:p>
        </p:txBody>
      </p:sp>
      <p:sp>
        <p:nvSpPr>
          <p:cNvPr id="9" name="Picture Placeholder 8"/>
          <p:cNvSpPr>
            <a:spLocks noGrp="1"/>
          </p:cNvSpPr>
          <p:nvPr>
            <p:ph type="pic" sz="quarter" idx="13"/>
          </p:nvPr>
        </p:nvSpPr>
        <p:spPr>
          <a:xfrm>
            <a:off x="261783" y="1143128"/>
            <a:ext cx="4310217" cy="4571744"/>
          </a:xfrm>
        </p:spPr>
        <p:txBody>
          <a:bodyPr/>
          <a:lstStyle>
            <a:lvl1pPr>
              <a:buNone/>
              <a:defRPr/>
            </a:lvl1pPr>
          </a:lstStyle>
          <a:p>
            <a:endParaRPr lang="en-US" dirty="0"/>
          </a:p>
        </p:txBody>
      </p:sp>
      <p:sp>
        <p:nvSpPr>
          <p:cNvPr id="17" name="Rectangle 16"/>
          <p:cNvSpPr/>
          <p:nvPr userDrawn="1"/>
        </p:nvSpPr>
        <p:spPr>
          <a:xfrm>
            <a:off x="261783" y="5975035"/>
            <a:ext cx="8620224" cy="587796"/>
          </a:xfrm>
          <a:prstGeom prst="rect">
            <a:avLst/>
          </a:prstGeom>
          <a:solidFill>
            <a:srgbClr val="949494"/>
          </a:solidFill>
          <a:ln>
            <a:noFill/>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rtlCol="0" anchor="ctr"/>
          <a:lstStyle/>
          <a:p>
            <a:pPr algn="ctr"/>
            <a:endParaRPr lang="en-US" dirty="0">
              <a:solidFill>
                <a:prstClr val="white"/>
              </a:solidFill>
            </a:endParaRPr>
          </a:p>
        </p:txBody>
      </p:sp>
      <p:sp>
        <p:nvSpPr>
          <p:cNvPr id="19" name="Text Placeholder 18"/>
          <p:cNvSpPr>
            <a:spLocks noGrp="1"/>
          </p:cNvSpPr>
          <p:nvPr>
            <p:ph type="body" sz="quarter" idx="16"/>
          </p:nvPr>
        </p:nvSpPr>
        <p:spPr>
          <a:xfrm>
            <a:off x="323357" y="6106736"/>
            <a:ext cx="8374137" cy="369574"/>
          </a:xfrm>
        </p:spPr>
        <p:txBody>
          <a:bodyPr>
            <a:normAutofit/>
          </a:bodyPr>
          <a:lstStyle>
            <a:lvl1pPr>
              <a:buNone/>
              <a:defRPr sz="1800">
                <a:solidFill>
                  <a:schemeClr val="bg1"/>
                </a:solidFill>
                <a:latin typeface="Arial" pitchFamily="34" charset="0"/>
                <a:cs typeface="Arial" pitchFamily="34" charset="0"/>
              </a:defRPr>
            </a:lvl1pPr>
          </a:lstStyle>
          <a:p>
            <a:pPr lvl="0"/>
            <a:endParaRPr lang="en-US" dirty="0"/>
          </a:p>
        </p:txBody>
      </p:sp>
    </p:spTree>
    <p:extLst>
      <p:ext uri="{BB962C8B-B14F-4D97-AF65-F5344CB8AC3E}">
        <p14:creationId xmlns:p14="http://schemas.microsoft.com/office/powerpoint/2010/main" val="6301065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39591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8" name="Title 1"/>
          <p:cNvSpPr>
            <a:spLocks noGrp="1"/>
          </p:cNvSpPr>
          <p:nvPr>
            <p:ph type="ctrTitle"/>
          </p:nvPr>
        </p:nvSpPr>
        <p:spPr>
          <a:xfrm>
            <a:off x="273600" y="396000"/>
            <a:ext cx="6796800" cy="684000"/>
          </a:xfrm>
        </p:spPr>
        <p:txBody>
          <a:bodyPr>
            <a:noAutofit/>
          </a:bodyPr>
          <a:lstStyle>
            <a:lvl1pPr>
              <a:defRPr sz="3600">
                <a:solidFill>
                  <a:schemeClr val="bg1"/>
                </a:solidFill>
              </a:defRPr>
            </a:lvl1pPr>
          </a:lstStyle>
          <a:p>
            <a:r>
              <a:rPr lang="en-US" dirty="0" smtClean="0"/>
              <a:t>Click to edit Master title style</a:t>
            </a:r>
            <a:endParaRPr lang="en-GB" dirty="0"/>
          </a:p>
        </p:txBody>
      </p:sp>
      <p:sp>
        <p:nvSpPr>
          <p:cNvPr id="9" name="Subtitle 2"/>
          <p:cNvSpPr>
            <a:spLocks noGrp="1"/>
          </p:cNvSpPr>
          <p:nvPr>
            <p:ph type="subTitle" idx="1"/>
          </p:nvPr>
        </p:nvSpPr>
        <p:spPr>
          <a:xfrm>
            <a:off x="273600" y="1080000"/>
            <a:ext cx="6796800" cy="432000"/>
          </a:xfrm>
        </p:spPr>
        <p:txBody>
          <a:bodyPr bIns="0" anchor="b" anchorCtr="0">
            <a:no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273600" y="1620000"/>
            <a:ext cx="4284000" cy="4525963"/>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20000"/>
            <a:ext cx="4284000" cy="4525963"/>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Slide Number Placeholder 6"/>
          <p:cNvSpPr>
            <a:spLocks noGrp="1"/>
          </p:cNvSpPr>
          <p:nvPr>
            <p:ph type="sldNum" sz="quarter" idx="12"/>
          </p:nvPr>
        </p:nvSpPr>
        <p:spPr/>
        <p:txBody>
          <a:bodyPr/>
          <a:lstStyle/>
          <a:p>
            <a:fld id="{59808C33-1D45-4077-AC51-BA14B8665673}"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Picture 1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273600" y="1620001"/>
            <a:ext cx="4284000" cy="21888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20000"/>
            <a:ext cx="4284000" cy="4525963"/>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Slide Number Placeholder 6"/>
          <p:cNvSpPr>
            <a:spLocks noGrp="1"/>
          </p:cNvSpPr>
          <p:nvPr>
            <p:ph type="sldNum" sz="quarter" idx="12"/>
          </p:nvPr>
        </p:nvSpPr>
        <p:spPr/>
        <p:txBody>
          <a:bodyPr/>
          <a:lstStyle/>
          <a:p>
            <a:fld id="{59808C33-1D45-4077-AC51-BA14B8665673}" type="slidenum">
              <a:rPr lang="en-GB" smtClean="0"/>
              <a:pPr/>
              <a:t>‹#›</a:t>
            </a:fld>
            <a:endParaRPr lang="en-GB"/>
          </a:p>
        </p:txBody>
      </p:sp>
      <p:sp>
        <p:nvSpPr>
          <p:cNvPr id="6" name="Content Placeholder 2"/>
          <p:cNvSpPr>
            <a:spLocks noGrp="1"/>
          </p:cNvSpPr>
          <p:nvPr>
            <p:ph sz="half" idx="13"/>
          </p:nvPr>
        </p:nvSpPr>
        <p:spPr>
          <a:xfrm>
            <a:off x="273600" y="3957439"/>
            <a:ext cx="4284000" cy="218880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Four Up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sz="half" idx="1"/>
          </p:nvPr>
        </p:nvSpPr>
        <p:spPr>
          <a:xfrm>
            <a:off x="273600" y="1620001"/>
            <a:ext cx="4284000" cy="2188800"/>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4648200" y="1620001"/>
            <a:ext cx="4284000" cy="2188800"/>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Slide Number Placeholder 6"/>
          <p:cNvSpPr>
            <a:spLocks noGrp="1"/>
          </p:cNvSpPr>
          <p:nvPr>
            <p:ph type="sldNum" sz="quarter" idx="12"/>
          </p:nvPr>
        </p:nvSpPr>
        <p:spPr/>
        <p:txBody>
          <a:bodyPr/>
          <a:lstStyle/>
          <a:p>
            <a:fld id="{59808C33-1D45-4077-AC51-BA14B8665673}" type="slidenum">
              <a:rPr lang="en-GB" smtClean="0"/>
              <a:pPr/>
              <a:t>‹#›</a:t>
            </a:fld>
            <a:endParaRPr lang="en-GB"/>
          </a:p>
        </p:txBody>
      </p:sp>
      <p:sp>
        <p:nvSpPr>
          <p:cNvPr id="6" name="Content Placeholder 2"/>
          <p:cNvSpPr>
            <a:spLocks noGrp="1"/>
          </p:cNvSpPr>
          <p:nvPr>
            <p:ph sz="half" idx="13"/>
          </p:nvPr>
        </p:nvSpPr>
        <p:spPr>
          <a:xfrm>
            <a:off x="273600" y="3957439"/>
            <a:ext cx="4284000" cy="2188800"/>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8" name="Content Placeholder 2"/>
          <p:cNvSpPr>
            <a:spLocks noGrp="1"/>
          </p:cNvSpPr>
          <p:nvPr>
            <p:ph sz="half" idx="14"/>
          </p:nvPr>
        </p:nvSpPr>
        <p:spPr>
          <a:xfrm>
            <a:off x="4647600" y="3933056"/>
            <a:ext cx="4284000" cy="2188800"/>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1 Content Two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647600" y="1620001"/>
            <a:ext cx="4284000" cy="2188800"/>
          </a:xfrm>
        </p:spPr>
        <p:txBody>
          <a:bodyPr>
            <a:normAutofit/>
          </a:bodyPr>
          <a:lstStyle>
            <a:lvl1pPr>
              <a:defRPr sz="1800"/>
            </a:lvl1pPr>
            <a:lvl2pPr>
              <a:buNone/>
              <a:defRPr sz="24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endParaRPr lang="en-GB" dirty="0"/>
          </a:p>
        </p:txBody>
      </p:sp>
      <p:sp>
        <p:nvSpPr>
          <p:cNvPr id="4" name="Content Placeholder 3"/>
          <p:cNvSpPr>
            <a:spLocks noGrp="1"/>
          </p:cNvSpPr>
          <p:nvPr>
            <p:ph sz="half" idx="2"/>
          </p:nvPr>
        </p:nvSpPr>
        <p:spPr>
          <a:xfrm>
            <a:off x="273600" y="1628800"/>
            <a:ext cx="4284000" cy="4525963"/>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Slide Number Placeholder 6"/>
          <p:cNvSpPr>
            <a:spLocks noGrp="1"/>
          </p:cNvSpPr>
          <p:nvPr>
            <p:ph type="sldNum" sz="quarter" idx="12"/>
          </p:nvPr>
        </p:nvSpPr>
        <p:spPr/>
        <p:txBody>
          <a:bodyPr/>
          <a:lstStyle/>
          <a:p>
            <a:fld id="{59808C33-1D45-4077-AC51-BA14B8665673}" type="slidenum">
              <a:rPr lang="en-GB" smtClean="0"/>
              <a:pPr/>
              <a:t>‹#›</a:t>
            </a:fld>
            <a:endParaRPr lang="en-GB"/>
          </a:p>
        </p:txBody>
      </p:sp>
      <p:sp>
        <p:nvSpPr>
          <p:cNvPr id="6" name="Content Placeholder 2"/>
          <p:cNvSpPr>
            <a:spLocks noGrp="1"/>
          </p:cNvSpPr>
          <p:nvPr>
            <p:ph sz="half" idx="13"/>
          </p:nvPr>
        </p:nvSpPr>
        <p:spPr>
          <a:xfrm>
            <a:off x="4647600" y="3957439"/>
            <a:ext cx="4284000" cy="2188800"/>
          </a:xfrm>
        </p:spPr>
        <p:txBody>
          <a:bodyPr/>
          <a:lstStyle>
            <a:lvl1pPr>
              <a:defRPr sz="18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GB" dirty="0"/>
          </a:p>
        </p:txBody>
      </p:sp>
      <p:sp>
        <p:nvSpPr>
          <p:cNvPr id="3" name="Text Placeholder 2"/>
          <p:cNvSpPr>
            <a:spLocks noGrp="1"/>
          </p:cNvSpPr>
          <p:nvPr>
            <p:ph type="body" idx="1"/>
          </p:nvPr>
        </p:nvSpPr>
        <p:spPr>
          <a:xfrm>
            <a:off x="273600" y="1620000"/>
            <a:ext cx="4284000"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273600" y="2261854"/>
            <a:ext cx="4284000" cy="3884400"/>
          </a:xfrm>
        </p:spPr>
        <p:txBody>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4645025" y="1620000"/>
            <a:ext cx="4284000"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260800"/>
            <a:ext cx="4284000" cy="3884400"/>
          </a:xfrm>
        </p:spPr>
        <p:txBody>
          <a:bodyPr/>
          <a:lstStyle>
            <a:lvl1pPr>
              <a:defRPr sz="18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9" name="Slide Number Placeholder 8"/>
          <p:cNvSpPr>
            <a:spLocks noGrp="1"/>
          </p:cNvSpPr>
          <p:nvPr>
            <p:ph type="sldNum" sz="quarter" idx="12"/>
          </p:nvPr>
        </p:nvSpPr>
        <p:spPr/>
        <p:txBody>
          <a:bodyPr/>
          <a:lstStyle/>
          <a:p>
            <a:fld id="{59808C33-1D45-4077-AC51-BA14B8665673}"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5" name="Slide Number Placeholder 4"/>
          <p:cNvSpPr>
            <a:spLocks noGrp="1"/>
          </p:cNvSpPr>
          <p:nvPr>
            <p:ph type="sldNum" sz="quarter" idx="12"/>
          </p:nvPr>
        </p:nvSpPr>
        <p:spPr/>
        <p:txBody>
          <a:bodyPr/>
          <a:lstStyle/>
          <a:p>
            <a:fld id="{59808C33-1D45-4077-AC51-BA14B8665673}"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Logo"/>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7285893" y="291600"/>
            <a:ext cx="1746508" cy="917450"/>
          </a:xfrm>
          <a:prstGeom prst="rect">
            <a:avLst/>
          </a:prstGeom>
        </p:spPr>
      </p:pic>
      <p:sp>
        <p:nvSpPr>
          <p:cNvPr id="2" name="Title Placeholder 1"/>
          <p:cNvSpPr>
            <a:spLocks noGrp="1"/>
          </p:cNvSpPr>
          <p:nvPr>
            <p:ph type="title"/>
          </p:nvPr>
        </p:nvSpPr>
        <p:spPr>
          <a:xfrm>
            <a:off x="273601" y="692696"/>
            <a:ext cx="6562293" cy="864096"/>
          </a:xfrm>
          <a:prstGeom prst="rect">
            <a:avLst/>
          </a:prstGeom>
        </p:spPr>
        <p:txBody>
          <a:bodyPr vert="horz" lIns="90000" tIns="0" rIns="91440" bIns="0" rtlCol="0" anchor="t" anchorCtr="0">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273600" y="1620000"/>
            <a:ext cx="8567999"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4"/>
          </p:nvPr>
        </p:nvSpPr>
        <p:spPr>
          <a:xfrm>
            <a:off x="8316416" y="6448251"/>
            <a:ext cx="370384" cy="365125"/>
          </a:xfrm>
          <a:prstGeom prst="rect">
            <a:avLst/>
          </a:prstGeom>
        </p:spPr>
        <p:txBody>
          <a:bodyPr vert="horz" lIns="91440" tIns="45720" rIns="91440" bIns="45720" rtlCol="0" anchor="ctr"/>
          <a:lstStyle>
            <a:lvl1pPr algn="r">
              <a:defRPr sz="1200" b="0">
                <a:solidFill>
                  <a:schemeClr val="tx1"/>
                </a:solidFill>
              </a:defRPr>
            </a:lvl1pPr>
          </a:lstStyle>
          <a:p>
            <a:fld id="{59808C33-1D45-4077-AC51-BA14B8665673}"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6" r:id="rId5"/>
    <p:sldLayoutId id="2147483658" r:id="rId6"/>
    <p:sldLayoutId id="2147483657" r:id="rId7"/>
    <p:sldLayoutId id="2147483653" r:id="rId8"/>
    <p:sldLayoutId id="2147483654" r:id="rId9"/>
    <p:sldLayoutId id="2147483655" r:id="rId10"/>
  </p:sldLayoutIdLst>
  <p:hf hdr="0" ftr="0" dt="0"/>
  <p:txStyles>
    <p:titleStyle>
      <a:lvl1pPr algn="l" defTabSz="914400" rtl="0" eaLnBrk="1" latinLnBrk="0" hangingPunct="1">
        <a:spcBef>
          <a:spcPct val="0"/>
        </a:spcBef>
        <a:buNone/>
        <a:defRPr sz="3000" b="1" kern="1200">
          <a:solidFill>
            <a:srgbClr val="FF8500"/>
          </a:solidFill>
          <a:latin typeface="+mj-lt"/>
          <a:ea typeface="+mj-ea"/>
          <a:cs typeface="+mj-cs"/>
        </a:defRPr>
      </a:lvl1pPr>
    </p:titleStyle>
    <p:bodyStyle>
      <a:lvl1pPr marL="187200" indent="-187200" algn="l" defTabSz="914400" rtl="0" eaLnBrk="1" latinLnBrk="0" hangingPunct="1">
        <a:spcBef>
          <a:spcPts val="600"/>
        </a:spcBef>
        <a:spcAft>
          <a:spcPts val="600"/>
        </a:spcAft>
        <a:buClr>
          <a:srgbClr val="FF8500"/>
        </a:buClr>
        <a:buFont typeface="Arial" pitchFamily="34" charset="0"/>
        <a:buChar char="•"/>
        <a:defRPr sz="2000" kern="1200">
          <a:solidFill>
            <a:schemeClr val="tx1"/>
          </a:solidFill>
          <a:latin typeface="+mn-lt"/>
          <a:ea typeface="+mn-ea"/>
          <a:cs typeface="+mn-cs"/>
        </a:defRPr>
      </a:lvl1pPr>
      <a:lvl2pPr marL="540000" indent="-277200" algn="l" defTabSz="914400" rtl="0" eaLnBrk="1" latinLnBrk="0" hangingPunct="1">
        <a:spcBef>
          <a:spcPts val="600"/>
        </a:spcBef>
        <a:spcAft>
          <a:spcPts val="600"/>
        </a:spcAft>
        <a:buClr>
          <a:srgbClr val="FF8500"/>
        </a:buClr>
        <a:buSzPct val="108000"/>
        <a:buFont typeface="Arial" pitchFamily="34" charset="0"/>
        <a:buChar char="–"/>
        <a:defRPr sz="1800" kern="1200">
          <a:solidFill>
            <a:schemeClr val="tx1"/>
          </a:solidFill>
          <a:latin typeface="+mn-lt"/>
          <a:ea typeface="+mn-ea"/>
          <a:cs typeface="+mn-cs"/>
        </a:defRPr>
      </a:lvl2pPr>
      <a:lvl3pPr marL="756000" indent="-187200" algn="l" defTabSz="914400" rtl="0" eaLnBrk="1" latinLnBrk="0" hangingPunct="1">
        <a:spcBef>
          <a:spcPts val="600"/>
        </a:spcBef>
        <a:spcAft>
          <a:spcPts val="600"/>
        </a:spcAft>
        <a:buClr>
          <a:srgbClr val="FF8500"/>
        </a:buClr>
        <a:buFont typeface="Arial" pitchFamily="34" charset="0"/>
        <a:buChar char="–"/>
        <a:defRPr sz="1600" kern="1200">
          <a:solidFill>
            <a:schemeClr val="tx1"/>
          </a:solidFill>
          <a:latin typeface="+mn-lt"/>
          <a:ea typeface="+mn-ea"/>
          <a:cs typeface="+mn-cs"/>
        </a:defRPr>
      </a:lvl3pPr>
      <a:lvl4pPr marL="755650" indent="-185738" algn="l" defTabSz="914400" rtl="0" eaLnBrk="1" latinLnBrk="0" hangingPunct="1">
        <a:spcBef>
          <a:spcPts val="600"/>
        </a:spcBef>
        <a:spcAft>
          <a:spcPts val="600"/>
        </a:spcAft>
        <a:buClr>
          <a:srgbClr val="FF8500"/>
        </a:buClr>
        <a:buFont typeface="Arial" pitchFamily="34" charset="0"/>
        <a:buChar char="–"/>
        <a:defRPr sz="1600" kern="1200">
          <a:solidFill>
            <a:schemeClr val="tx1"/>
          </a:solidFill>
          <a:latin typeface="+mn-lt"/>
          <a:ea typeface="+mn-ea"/>
          <a:cs typeface="+mn-cs"/>
        </a:defRPr>
      </a:lvl4pPr>
      <a:lvl5pPr marL="756000" indent="-187200" algn="l" defTabSz="914400" rtl="0" eaLnBrk="1" latinLnBrk="0" hangingPunct="1">
        <a:spcBef>
          <a:spcPts val="600"/>
        </a:spcBef>
        <a:spcAft>
          <a:spcPts val="600"/>
        </a:spcAft>
        <a:buClr>
          <a:srgbClr val="FF8500"/>
        </a:buClr>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Logo"/>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285893" y="291600"/>
            <a:ext cx="1746508" cy="917450"/>
          </a:xfrm>
          <a:prstGeom prst="rect">
            <a:avLst/>
          </a:prstGeom>
        </p:spPr>
      </p:pic>
      <p:sp>
        <p:nvSpPr>
          <p:cNvPr id="2" name="Title Placeholder 1"/>
          <p:cNvSpPr>
            <a:spLocks noGrp="1"/>
          </p:cNvSpPr>
          <p:nvPr>
            <p:ph type="title"/>
          </p:nvPr>
        </p:nvSpPr>
        <p:spPr>
          <a:xfrm>
            <a:off x="273601" y="692696"/>
            <a:ext cx="6562293" cy="864096"/>
          </a:xfrm>
          <a:prstGeom prst="rect">
            <a:avLst/>
          </a:prstGeom>
        </p:spPr>
        <p:txBody>
          <a:bodyPr vert="horz" lIns="90000" tIns="0" rIns="91440" bIns="0" rtlCol="0" anchor="t" anchorCtr="0">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273600" y="1620000"/>
            <a:ext cx="8567999"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4"/>
          </p:nvPr>
        </p:nvSpPr>
        <p:spPr>
          <a:xfrm>
            <a:off x="8316416" y="6448251"/>
            <a:ext cx="370384" cy="365125"/>
          </a:xfrm>
          <a:prstGeom prst="rect">
            <a:avLst/>
          </a:prstGeom>
        </p:spPr>
        <p:txBody>
          <a:bodyPr vert="horz" lIns="91440" tIns="45720" rIns="91440" bIns="45720" rtlCol="0" anchor="ctr"/>
          <a:lstStyle>
            <a:lvl1pPr algn="r">
              <a:defRPr sz="1200" b="0">
                <a:solidFill>
                  <a:schemeClr val="tx1"/>
                </a:solidFill>
              </a:defRPr>
            </a:lvl1pPr>
          </a:lstStyle>
          <a:p>
            <a:fld id="{59808C33-1D45-4077-AC51-BA14B8665673}"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908082284"/>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hdr="0" ftr="0" dt="0"/>
  <p:txStyles>
    <p:titleStyle>
      <a:lvl1pPr algn="l" defTabSz="914400" rtl="0" eaLnBrk="1" latinLnBrk="0" hangingPunct="1">
        <a:spcBef>
          <a:spcPct val="0"/>
        </a:spcBef>
        <a:buNone/>
        <a:defRPr sz="3000" b="1" kern="1200">
          <a:solidFill>
            <a:srgbClr val="FF8500"/>
          </a:solidFill>
          <a:latin typeface="+mj-lt"/>
          <a:ea typeface="+mj-ea"/>
          <a:cs typeface="+mj-cs"/>
        </a:defRPr>
      </a:lvl1pPr>
    </p:titleStyle>
    <p:bodyStyle>
      <a:lvl1pPr marL="187200" indent="-187200" algn="l" defTabSz="914400" rtl="0" eaLnBrk="1" latinLnBrk="0" hangingPunct="1">
        <a:spcBef>
          <a:spcPts val="600"/>
        </a:spcBef>
        <a:spcAft>
          <a:spcPts val="600"/>
        </a:spcAft>
        <a:buClr>
          <a:srgbClr val="FF8500"/>
        </a:buClr>
        <a:buFont typeface="Arial" pitchFamily="34" charset="0"/>
        <a:buChar char="•"/>
        <a:defRPr sz="2000" kern="1200">
          <a:solidFill>
            <a:schemeClr val="tx1"/>
          </a:solidFill>
          <a:latin typeface="+mn-lt"/>
          <a:ea typeface="+mn-ea"/>
          <a:cs typeface="+mn-cs"/>
        </a:defRPr>
      </a:lvl1pPr>
      <a:lvl2pPr marL="540000" indent="-277200" algn="l" defTabSz="914400" rtl="0" eaLnBrk="1" latinLnBrk="0" hangingPunct="1">
        <a:spcBef>
          <a:spcPts val="600"/>
        </a:spcBef>
        <a:spcAft>
          <a:spcPts val="600"/>
        </a:spcAft>
        <a:buClr>
          <a:srgbClr val="FF8500"/>
        </a:buClr>
        <a:buSzPct val="108000"/>
        <a:buFont typeface="Arial" pitchFamily="34" charset="0"/>
        <a:buChar char="–"/>
        <a:defRPr sz="1800" kern="1200">
          <a:solidFill>
            <a:schemeClr val="tx1"/>
          </a:solidFill>
          <a:latin typeface="+mn-lt"/>
          <a:ea typeface="+mn-ea"/>
          <a:cs typeface="+mn-cs"/>
        </a:defRPr>
      </a:lvl2pPr>
      <a:lvl3pPr marL="756000" indent="-187200" algn="l" defTabSz="914400" rtl="0" eaLnBrk="1" latinLnBrk="0" hangingPunct="1">
        <a:spcBef>
          <a:spcPts val="600"/>
        </a:spcBef>
        <a:spcAft>
          <a:spcPts val="600"/>
        </a:spcAft>
        <a:buClr>
          <a:srgbClr val="FF8500"/>
        </a:buClr>
        <a:buFont typeface="Arial" pitchFamily="34" charset="0"/>
        <a:buChar char="–"/>
        <a:defRPr sz="1600" kern="1200">
          <a:solidFill>
            <a:schemeClr val="tx1"/>
          </a:solidFill>
          <a:latin typeface="+mn-lt"/>
          <a:ea typeface="+mn-ea"/>
          <a:cs typeface="+mn-cs"/>
        </a:defRPr>
      </a:lvl3pPr>
      <a:lvl4pPr marL="755650" indent="-185738" algn="l" defTabSz="914400" rtl="0" eaLnBrk="1" latinLnBrk="0" hangingPunct="1">
        <a:spcBef>
          <a:spcPts val="600"/>
        </a:spcBef>
        <a:spcAft>
          <a:spcPts val="600"/>
        </a:spcAft>
        <a:buClr>
          <a:srgbClr val="FF8500"/>
        </a:buClr>
        <a:buFont typeface="Arial" pitchFamily="34" charset="0"/>
        <a:buChar char="–"/>
        <a:defRPr sz="1600" kern="1200">
          <a:solidFill>
            <a:schemeClr val="tx1"/>
          </a:solidFill>
          <a:latin typeface="+mn-lt"/>
          <a:ea typeface="+mn-ea"/>
          <a:cs typeface="+mn-cs"/>
        </a:defRPr>
      </a:lvl4pPr>
      <a:lvl5pPr marL="756000" indent="-187200" algn="l" defTabSz="914400" rtl="0" eaLnBrk="1" latinLnBrk="0" hangingPunct="1">
        <a:spcBef>
          <a:spcPts val="600"/>
        </a:spcBef>
        <a:spcAft>
          <a:spcPts val="600"/>
        </a:spcAft>
        <a:buClr>
          <a:srgbClr val="FF8500"/>
        </a:buClr>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5893" y="291600"/>
            <a:ext cx="1746508" cy="917450"/>
          </a:xfrm>
          <a:prstGeom prst="rect">
            <a:avLst/>
          </a:prstGeom>
        </p:spPr>
      </p:pic>
      <p:sp>
        <p:nvSpPr>
          <p:cNvPr id="4" name="Title 3"/>
          <p:cNvSpPr>
            <a:spLocks noGrp="1"/>
          </p:cNvSpPr>
          <p:nvPr>
            <p:ph type="ctrTitle"/>
          </p:nvPr>
        </p:nvSpPr>
        <p:spPr>
          <a:xfrm>
            <a:off x="273599" y="116632"/>
            <a:ext cx="8758801" cy="1512168"/>
          </a:xfrm>
        </p:spPr>
        <p:txBody>
          <a:bodyPr>
            <a:normAutofit fontScale="90000"/>
          </a:bodyPr>
          <a:lstStyle/>
          <a:p>
            <a:r>
              <a:rPr lang="ru-RU" dirty="0" smtClean="0">
                <a:solidFill>
                  <a:schemeClr val="bg1"/>
                </a:solidFill>
              </a:rPr>
              <a:t>Роль женщин в нефтегазовом секторе</a:t>
            </a:r>
            <a:r>
              <a:rPr lang="en-GB" dirty="0" smtClean="0">
                <a:solidFill>
                  <a:schemeClr val="bg1"/>
                </a:solidFill>
              </a:rPr>
              <a:t/>
            </a:r>
            <a:br>
              <a:rPr lang="en-GB" dirty="0" smtClean="0">
                <a:solidFill>
                  <a:schemeClr val="bg1"/>
                </a:solidFill>
              </a:rPr>
            </a:br>
            <a:endParaRPr lang="en-GB" dirty="0">
              <a:solidFill>
                <a:schemeClr val="bg1"/>
              </a:solidFill>
            </a:endParaRPr>
          </a:p>
        </p:txBody>
      </p:sp>
      <p:sp>
        <p:nvSpPr>
          <p:cNvPr id="5" name="Subtitle 4"/>
          <p:cNvSpPr>
            <a:spLocks noGrp="1"/>
          </p:cNvSpPr>
          <p:nvPr>
            <p:ph type="subTitle" idx="1"/>
          </p:nvPr>
        </p:nvSpPr>
        <p:spPr>
          <a:xfrm>
            <a:off x="251520" y="2420888"/>
            <a:ext cx="6796800" cy="432048"/>
          </a:xfrm>
        </p:spPr>
        <p:txBody>
          <a:bodyPr/>
          <a:lstStyle/>
          <a:p>
            <a:r>
              <a:rPr lang="en-GB" sz="1800" dirty="0" smtClean="0">
                <a:solidFill>
                  <a:schemeClr val="bg1"/>
                </a:solidFill>
              </a:rPr>
              <a:t>29 </a:t>
            </a:r>
            <a:r>
              <a:rPr lang="ru-RU" sz="1800" dirty="0" smtClean="0">
                <a:solidFill>
                  <a:schemeClr val="bg1"/>
                </a:solidFill>
              </a:rPr>
              <a:t>сентября </a:t>
            </a:r>
            <a:r>
              <a:rPr lang="en-GB" sz="1800" dirty="0" smtClean="0">
                <a:solidFill>
                  <a:schemeClr val="bg1"/>
                </a:solidFill>
              </a:rPr>
              <a:t>2015</a:t>
            </a:r>
            <a:r>
              <a:rPr lang="ru-RU" sz="1800" dirty="0" smtClean="0">
                <a:solidFill>
                  <a:schemeClr val="bg1"/>
                </a:solidFill>
              </a:rPr>
              <a:t> г. </a:t>
            </a:r>
            <a:endParaRPr lang="en-GB" sz="1800" dirty="0">
              <a:solidFill>
                <a:schemeClr val="bg1"/>
              </a:solidFill>
            </a:endParaRPr>
          </a:p>
        </p:txBody>
      </p:sp>
      <p:sp>
        <p:nvSpPr>
          <p:cNvPr id="6" name="Text Placeholder 5"/>
          <p:cNvSpPr>
            <a:spLocks noGrp="1"/>
          </p:cNvSpPr>
          <p:nvPr>
            <p:ph type="body" sz="quarter" idx="10"/>
          </p:nvPr>
        </p:nvSpPr>
        <p:spPr>
          <a:xfrm>
            <a:off x="251520" y="1484784"/>
            <a:ext cx="8568952" cy="851798"/>
          </a:xfrm>
        </p:spPr>
        <p:txBody>
          <a:bodyPr>
            <a:noAutofit/>
          </a:bodyPr>
          <a:lstStyle/>
          <a:p>
            <a:pPr>
              <a:buNone/>
            </a:pPr>
            <a:endParaRPr lang="ru-RU" sz="1800" dirty="0" smtClean="0">
              <a:solidFill>
                <a:schemeClr val="bg1"/>
              </a:solidFill>
            </a:endParaRPr>
          </a:p>
          <a:p>
            <a:pPr>
              <a:buNone/>
            </a:pPr>
            <a:r>
              <a:rPr lang="ru-RU" sz="1800" dirty="0" smtClean="0">
                <a:solidFill>
                  <a:schemeClr val="bg1"/>
                </a:solidFill>
              </a:rPr>
              <a:t>С точки зрения мужчин</a:t>
            </a:r>
            <a:endParaRPr lang="en-GB" sz="1800" dirty="0" smtClean="0">
              <a:solidFill>
                <a:schemeClr val="bg1"/>
              </a:solidFill>
            </a:endParaRPr>
          </a:p>
          <a:p>
            <a:pPr>
              <a:buNone/>
            </a:pPr>
            <a:r>
              <a:rPr lang="ru-RU" sz="1800" dirty="0" smtClean="0">
                <a:solidFill>
                  <a:schemeClr val="bg1"/>
                </a:solidFill>
              </a:rPr>
              <a:t>Фил </a:t>
            </a:r>
            <a:r>
              <a:rPr lang="ru-RU" sz="1800" dirty="0" err="1" smtClean="0">
                <a:solidFill>
                  <a:schemeClr val="bg1"/>
                </a:solidFill>
              </a:rPr>
              <a:t>Мерфи</a:t>
            </a:r>
            <a:r>
              <a:rPr lang="ru-RU" sz="1800" dirty="0" smtClean="0">
                <a:solidFill>
                  <a:schemeClr val="bg1"/>
                </a:solidFill>
              </a:rPr>
              <a:t>  </a:t>
            </a:r>
            <a:r>
              <a:rPr lang="en-GB" sz="1800" dirty="0" smtClean="0">
                <a:solidFill>
                  <a:schemeClr val="bg1"/>
                </a:solidFill>
              </a:rPr>
              <a:t>- </a:t>
            </a:r>
            <a:r>
              <a:rPr lang="ru-RU" sz="1800" dirty="0" smtClean="0">
                <a:solidFill>
                  <a:schemeClr val="bg1"/>
                </a:solidFill>
              </a:rPr>
              <a:t>Руководитель Службы по корпоративной политике </a:t>
            </a:r>
            <a:endParaRPr lang="en-US" sz="1800" dirty="0" smtClean="0">
              <a:solidFill>
                <a:schemeClr val="bg1"/>
              </a:solidFill>
            </a:endParaRPr>
          </a:p>
          <a:p>
            <a:pPr>
              <a:spcBef>
                <a:spcPts val="0"/>
              </a:spcBef>
              <a:buNone/>
            </a:pPr>
            <a:r>
              <a:rPr lang="ru-RU" sz="1800" dirty="0" smtClean="0">
                <a:solidFill>
                  <a:schemeClr val="bg1"/>
                </a:solidFill>
              </a:rPr>
              <a:t>Би</a:t>
            </a:r>
            <a:r>
              <a:rPr lang="en-US" sz="1800" dirty="0" smtClean="0">
                <a:solidFill>
                  <a:schemeClr val="bg1"/>
                </a:solidFill>
              </a:rPr>
              <a:t> </a:t>
            </a:r>
            <a:r>
              <a:rPr lang="ru-RU" sz="1800" dirty="0" smtClean="0">
                <a:solidFill>
                  <a:schemeClr val="bg1"/>
                </a:solidFill>
              </a:rPr>
              <a:t>Джи Групп</a:t>
            </a:r>
            <a:endParaRPr lang="en-GB" sz="18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ru-RU" dirty="0" smtClean="0"/>
              <a:t>Личные выводы</a:t>
            </a:r>
            <a:endParaRPr lang="en-GB" dirty="0"/>
          </a:p>
        </p:txBody>
      </p:sp>
      <p:pic>
        <p:nvPicPr>
          <p:cNvPr id="12" name="Content Placeholder 11"/>
          <p:cNvPicPr>
            <a:picLocks noGrp="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5081149" y="1677248"/>
            <a:ext cx="3417176" cy="2073166"/>
          </a:xfrm>
          <a:effectLst>
            <a:outerShdw blurRad="50800" dist="38615" dir="2700012" rotWithShape="0">
              <a:srgbClr val="000000">
                <a:alpha val="40000"/>
              </a:srgbClr>
            </a:outerShdw>
          </a:effectLst>
        </p:spPr>
      </p:pic>
      <p:sp>
        <p:nvSpPr>
          <p:cNvPr id="9" name="Content Placeholder 8"/>
          <p:cNvSpPr>
            <a:spLocks noGrp="1"/>
          </p:cNvSpPr>
          <p:nvPr>
            <p:ph sz="half" idx="2"/>
          </p:nvPr>
        </p:nvSpPr>
        <p:spPr/>
        <p:txBody>
          <a:bodyPr>
            <a:normAutofit fontScale="85000" lnSpcReduction="20000"/>
          </a:bodyPr>
          <a:lstStyle/>
          <a:p>
            <a:r>
              <a:rPr lang="ru-RU" dirty="0" smtClean="0"/>
              <a:t>Важная роль принадлежит руководству – оно должно создать правильную атмосферу</a:t>
            </a:r>
            <a:endParaRPr lang="en-GB" dirty="0" smtClean="0"/>
          </a:p>
          <a:p>
            <a:r>
              <a:rPr lang="ru-RU" dirty="0" smtClean="0"/>
              <a:t>Количество женщин в правлениях имеет значение, но </a:t>
            </a:r>
            <a:r>
              <a:rPr lang="en-GB" dirty="0" smtClean="0"/>
              <a:t>…</a:t>
            </a:r>
          </a:p>
          <a:p>
            <a:r>
              <a:rPr lang="en-GB" dirty="0" smtClean="0"/>
              <a:t>…</a:t>
            </a:r>
            <a:r>
              <a:rPr lang="ru-RU" dirty="0" smtClean="0"/>
              <a:t>еще важнее делать верные прогнозы, чтобы снять этот дисбаланс навсегда</a:t>
            </a:r>
            <a:endParaRPr lang="en-GB" dirty="0" smtClean="0"/>
          </a:p>
          <a:p>
            <a:r>
              <a:rPr lang="ru-RU" dirty="0" smtClean="0"/>
              <a:t>Вопрос НТИМ </a:t>
            </a:r>
            <a:r>
              <a:rPr lang="en-GB" dirty="0" smtClean="0"/>
              <a:t>– </a:t>
            </a:r>
            <a:r>
              <a:rPr lang="ru-RU" dirty="0" smtClean="0"/>
              <a:t>достаточно ли нефтегазовые компании уделяют внимание школам и колледжам</a:t>
            </a:r>
            <a:r>
              <a:rPr lang="en-GB" dirty="0" smtClean="0"/>
              <a:t>?</a:t>
            </a:r>
          </a:p>
          <a:p>
            <a:r>
              <a:rPr lang="ru-RU" dirty="0" smtClean="0"/>
              <a:t>Не ждите, когда женщины попросят </a:t>
            </a:r>
            <a:r>
              <a:rPr lang="en-GB" dirty="0" smtClean="0"/>
              <a:t>– </a:t>
            </a:r>
            <a:r>
              <a:rPr lang="ru-RU" dirty="0" smtClean="0"/>
              <a:t>действуйте сейчас и создайте для них условия, чтобы они не уходили</a:t>
            </a:r>
            <a:endParaRPr lang="en-GB" dirty="0" smtClean="0"/>
          </a:p>
          <a:p>
            <a:r>
              <a:rPr lang="ru-RU" dirty="0" smtClean="0"/>
              <a:t>Технология больше не является бизнесом, где обязательным условием является грубая сила</a:t>
            </a:r>
          </a:p>
          <a:p>
            <a:r>
              <a:rPr lang="ru-RU" dirty="0" smtClean="0"/>
              <a:t>Поосторожнее со своими «предвзятостями» </a:t>
            </a:r>
            <a:r>
              <a:rPr lang="en-GB" dirty="0" smtClean="0"/>
              <a:t>…</a:t>
            </a:r>
            <a:r>
              <a:rPr lang="ru-RU" dirty="0" smtClean="0"/>
              <a:t>и вперед</a:t>
            </a:r>
            <a:r>
              <a:rPr lang="en-GB" dirty="0" smtClean="0"/>
              <a:t>! </a:t>
            </a:r>
            <a:endParaRPr lang="en-GB" dirty="0"/>
          </a:p>
        </p:txBody>
      </p:sp>
      <p:sp>
        <p:nvSpPr>
          <p:cNvPr id="5" name="Slide Number Placeholder 4"/>
          <p:cNvSpPr>
            <a:spLocks noGrp="1"/>
          </p:cNvSpPr>
          <p:nvPr>
            <p:ph type="sldNum" sz="quarter" idx="12"/>
          </p:nvPr>
        </p:nvSpPr>
        <p:spPr/>
        <p:txBody>
          <a:bodyPr/>
          <a:lstStyle/>
          <a:p>
            <a:fld id="{59808C33-1D45-4077-AC51-BA14B8665673}" type="slidenum">
              <a:rPr lang="en-GB" smtClean="0"/>
              <a:pPr/>
              <a:t>10</a:t>
            </a:fld>
            <a:endParaRPr lang="en-GB"/>
          </a:p>
        </p:txBody>
      </p:sp>
      <p:pic>
        <p:nvPicPr>
          <p:cNvPr id="15" name="Content Placeholder 14"/>
          <p:cNvPicPr>
            <a:picLocks noGrp="1" noChangeAspect="1"/>
          </p:cNvPicPr>
          <p:nvPr>
            <p:ph sz="half" idx="13"/>
          </p:nvPr>
        </p:nvPicPr>
        <p:blipFill>
          <a:blip r:embed="rId4" cstate="print">
            <a:extLst>
              <a:ext uri="{28A0092B-C50C-407E-A947-70E740481C1C}">
                <a14:useLocalDpi xmlns:a14="http://schemas.microsoft.com/office/drawing/2010/main" val="0"/>
              </a:ext>
            </a:extLst>
          </a:blip>
          <a:stretch>
            <a:fillRect/>
          </a:stretch>
        </p:blipFill>
        <p:spPr>
          <a:xfrm>
            <a:off x="5947655" y="3957638"/>
            <a:ext cx="1684164" cy="2189162"/>
          </a:xfrm>
          <a:effectLst>
            <a:outerShdw blurRad="50800" dist="38615" dir="2700012" rotWithShape="0">
              <a:srgbClr val="000000">
                <a:alpha val="40000"/>
              </a:srgbClr>
            </a:outerShdw>
          </a:effectLst>
        </p:spPr>
      </p:pic>
    </p:spTree>
    <p:extLst>
      <p:ext uri="{BB962C8B-B14F-4D97-AF65-F5344CB8AC3E}">
        <p14:creationId xmlns:p14="http://schemas.microsoft.com/office/powerpoint/2010/main" val="23828872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smtClean="0"/>
              <a:t>Первые впечатления</a:t>
            </a:r>
            <a:endParaRPr lang="en-GB" dirty="0"/>
          </a:p>
        </p:txBody>
      </p:sp>
      <p:sp>
        <p:nvSpPr>
          <p:cNvPr id="3" name="Content Placeholder 2"/>
          <p:cNvSpPr>
            <a:spLocks noGrp="1"/>
          </p:cNvSpPr>
          <p:nvPr>
            <p:ph idx="1"/>
          </p:nvPr>
        </p:nvSpPr>
        <p:spPr>
          <a:xfrm>
            <a:off x="273601" y="1620000"/>
            <a:ext cx="2498199" cy="4525963"/>
          </a:xfrm>
        </p:spPr>
        <p:txBody>
          <a:bodyPr>
            <a:normAutofit fontScale="70000" lnSpcReduction="20000"/>
          </a:bodyPr>
          <a:lstStyle/>
          <a:p>
            <a:r>
              <a:rPr lang="ru-RU" dirty="0" smtClean="0"/>
              <a:t>Цивилизованные, </a:t>
            </a:r>
            <a:r>
              <a:rPr lang="ru-RU" dirty="0"/>
              <a:t>высокообразованные </a:t>
            </a:r>
            <a:r>
              <a:rPr lang="ru-RU" dirty="0" smtClean="0"/>
              <a:t>рабочие кадры, привыкшие работать командой в линейной организационной структуре</a:t>
            </a:r>
            <a:endParaRPr lang="en-GB" dirty="0" smtClean="0"/>
          </a:p>
          <a:p>
            <a:r>
              <a:rPr lang="ru-RU" dirty="0" smtClean="0"/>
              <a:t>Сектор, в котором доминируют мужчины, но отсутствует мужской шовинизм</a:t>
            </a:r>
            <a:endParaRPr lang="en-GB" dirty="0" smtClean="0"/>
          </a:p>
          <a:p>
            <a:r>
              <a:rPr lang="ru-RU" dirty="0" smtClean="0"/>
              <a:t>Программы обучения и развития поощряют мужчин обращаться время от времени к своему «женскому началу»</a:t>
            </a:r>
            <a:endParaRPr lang="en-GB" dirty="0" smtClean="0"/>
          </a:p>
          <a:p>
            <a:r>
              <a:rPr lang="ru-RU" dirty="0" smtClean="0"/>
              <a:t>Активной дискриминации в отношении женщин не наблюдается, но </a:t>
            </a:r>
            <a:r>
              <a:rPr lang="en-GB" dirty="0" smtClean="0"/>
              <a:t>…</a:t>
            </a:r>
            <a:r>
              <a:rPr lang="ru-RU" dirty="0" smtClean="0"/>
              <a:t>женщин на руководящих постах очень мало</a:t>
            </a:r>
            <a:endParaRPr lang="en-GB" dirty="0"/>
          </a:p>
        </p:txBody>
      </p:sp>
      <p:sp>
        <p:nvSpPr>
          <p:cNvPr id="4" name="Slide Number Placeholder 3"/>
          <p:cNvSpPr>
            <a:spLocks noGrp="1"/>
          </p:cNvSpPr>
          <p:nvPr>
            <p:ph type="sldNum" sz="quarter" idx="12"/>
          </p:nvPr>
        </p:nvSpPr>
        <p:spPr/>
        <p:txBody>
          <a:bodyPr/>
          <a:lstStyle/>
          <a:p>
            <a:fld id="{59808C33-1D45-4077-AC51-BA14B8665673}" type="slidenum">
              <a:rPr lang="en-GB" smtClean="0"/>
              <a:pPr/>
              <a:t>2</a:t>
            </a:fld>
            <a:endParaRPr lang="en-GB"/>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5816" y="1484784"/>
            <a:ext cx="6011656" cy="4616952"/>
          </a:xfrm>
          <a:prstGeom prst="rect">
            <a:avLst/>
          </a:prstGeom>
          <a:effectLst>
            <a:outerShdw blurRad="50800" dist="38615" dir="2700012" rotWithShape="0">
              <a:srgbClr val="000000">
                <a:alpha val="40000"/>
              </a:srgbClr>
            </a:outerShdw>
          </a:effectLst>
        </p:spPr>
      </p:pic>
    </p:spTree>
    <p:extLst>
      <p:ext uri="{BB962C8B-B14F-4D97-AF65-F5344CB8AC3E}">
        <p14:creationId xmlns:p14="http://schemas.microsoft.com/office/powerpoint/2010/main" val="2590706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ru-RU" dirty="0" smtClean="0"/>
              <a:t>Факты, мнения</a:t>
            </a:r>
            <a:endParaRPr lang="en-GB" dirty="0"/>
          </a:p>
        </p:txBody>
      </p:sp>
      <p:sp>
        <p:nvSpPr>
          <p:cNvPr id="6" name="Content Placeholder 5"/>
          <p:cNvSpPr>
            <a:spLocks noGrp="1"/>
          </p:cNvSpPr>
          <p:nvPr>
            <p:ph sz="half" idx="1"/>
          </p:nvPr>
        </p:nvSpPr>
        <p:spPr/>
        <p:txBody>
          <a:bodyPr>
            <a:normAutofit fontScale="62500" lnSpcReduction="20000"/>
          </a:bodyPr>
          <a:lstStyle/>
          <a:p>
            <a:pPr marL="0" indent="0">
              <a:buNone/>
            </a:pPr>
            <a:r>
              <a:rPr lang="ru-RU" b="1" dirty="0" smtClean="0">
                <a:solidFill>
                  <a:schemeClr val="tx2"/>
                </a:solidFill>
              </a:rPr>
              <a:t>ФАКТЫ</a:t>
            </a:r>
            <a:endParaRPr lang="en-GB" b="1" dirty="0" smtClean="0">
              <a:solidFill>
                <a:schemeClr val="tx2"/>
              </a:solidFill>
            </a:endParaRPr>
          </a:p>
          <a:p>
            <a:r>
              <a:rPr lang="ru-RU" dirty="0" smtClean="0"/>
              <a:t>Женщины занимают всего лишь 11% мест в правлениях 100 лучших нефтегазовых компаниях мира</a:t>
            </a:r>
            <a:endParaRPr lang="en-GB" dirty="0" smtClean="0"/>
          </a:p>
          <a:p>
            <a:r>
              <a:rPr lang="ru-RU" dirty="0" smtClean="0"/>
              <a:t>Только </a:t>
            </a:r>
            <a:r>
              <a:rPr lang="en-GB" dirty="0" smtClean="0"/>
              <a:t>1% </a:t>
            </a:r>
            <a:r>
              <a:rPr lang="ru-RU" dirty="0" smtClean="0"/>
              <a:t>занимают руководящие посты</a:t>
            </a:r>
            <a:endParaRPr lang="en-GB" dirty="0" smtClean="0"/>
          </a:p>
          <a:p>
            <a:r>
              <a:rPr lang="ru-RU" dirty="0" smtClean="0"/>
              <a:t>Только </a:t>
            </a:r>
            <a:r>
              <a:rPr lang="en-GB" dirty="0" smtClean="0"/>
              <a:t>11% </a:t>
            </a:r>
            <a:r>
              <a:rPr lang="ru-RU" dirty="0" smtClean="0"/>
              <a:t>всего высшего руководящего состава занимают женщины</a:t>
            </a:r>
            <a:endParaRPr lang="en-GB" dirty="0" smtClean="0"/>
          </a:p>
          <a:p>
            <a:r>
              <a:rPr lang="ru-RU" dirty="0" smtClean="0"/>
              <a:t>Женщины могут занимать должности, которые им позволительны (т.н. «софт» должности), как например, Директор ОТР или Директор Отдела по соблюдению правовых и этических норм</a:t>
            </a:r>
            <a:endParaRPr lang="en-GB" dirty="0" smtClean="0"/>
          </a:p>
          <a:p>
            <a:r>
              <a:rPr lang="ru-RU" dirty="0" smtClean="0"/>
              <a:t>Согласно данным значительное количество женщин уходят из сектора до того, как их начинают рассматривать на руководящие должности или посты в правлении</a:t>
            </a:r>
            <a:endParaRPr lang="en-GB" dirty="0" smtClean="0"/>
          </a:p>
          <a:p>
            <a:pPr marL="0" indent="0">
              <a:buNone/>
            </a:pPr>
            <a:r>
              <a:rPr lang="ru-RU" sz="1400" i="1" dirty="0" smtClean="0"/>
              <a:t>Источник: </a:t>
            </a:r>
            <a:r>
              <a:rPr lang="en-GB" sz="1400" i="1" dirty="0" smtClean="0"/>
              <a:t>‘</a:t>
            </a:r>
            <a:r>
              <a:rPr lang="ru-RU" sz="1400" i="1" dirty="0" smtClean="0"/>
              <a:t>Готовим и растим до руководящей позиции</a:t>
            </a:r>
            <a:r>
              <a:rPr lang="en-GB" sz="1400" i="1" dirty="0" smtClean="0"/>
              <a:t>. </a:t>
            </a:r>
            <a:r>
              <a:rPr lang="ru-RU" sz="1400" i="1" dirty="0" smtClean="0"/>
              <a:t>Исследование о женщинах, занимающих  места в правлениях </a:t>
            </a:r>
            <a:r>
              <a:rPr lang="en-GB" sz="1400" i="1" dirty="0" smtClean="0"/>
              <a:t> </a:t>
            </a:r>
            <a:r>
              <a:rPr lang="ru-RU" sz="1400" i="1" dirty="0" smtClean="0"/>
              <a:t>нефтегазовых компаний</a:t>
            </a:r>
            <a:r>
              <a:rPr lang="en-GB" sz="1400" i="1" dirty="0" smtClean="0"/>
              <a:t>’ – </a:t>
            </a:r>
            <a:r>
              <a:rPr lang="ru-RU" sz="1400" i="1" dirty="0" err="1" smtClean="0"/>
              <a:t>ПиДаблЮСи</a:t>
            </a:r>
            <a:r>
              <a:rPr lang="ru-RU" sz="1400" i="1" dirty="0" smtClean="0"/>
              <a:t> и  Женский нефтяной совет</a:t>
            </a:r>
            <a:endParaRPr lang="en-GB" sz="1400" i="1" dirty="0"/>
          </a:p>
        </p:txBody>
      </p:sp>
      <p:sp>
        <p:nvSpPr>
          <p:cNvPr id="7" name="Content Placeholder 6"/>
          <p:cNvSpPr>
            <a:spLocks noGrp="1"/>
          </p:cNvSpPr>
          <p:nvPr>
            <p:ph sz="half" idx="2"/>
          </p:nvPr>
        </p:nvSpPr>
        <p:spPr/>
        <p:txBody>
          <a:bodyPr>
            <a:normAutofit fontScale="62500" lnSpcReduction="20000"/>
          </a:bodyPr>
          <a:lstStyle/>
          <a:p>
            <a:pPr marL="0" indent="0">
              <a:buNone/>
            </a:pPr>
            <a:r>
              <a:rPr lang="ru-RU" b="1" dirty="0" smtClean="0">
                <a:solidFill>
                  <a:schemeClr val="tx2"/>
                </a:solidFill>
              </a:rPr>
              <a:t>МНЕНИЯ</a:t>
            </a:r>
            <a:endParaRPr lang="en-GB" b="1" dirty="0" smtClean="0">
              <a:solidFill>
                <a:schemeClr val="tx2"/>
              </a:solidFill>
            </a:endParaRPr>
          </a:p>
          <a:p>
            <a:r>
              <a:rPr lang="ru-RU" dirty="0" smtClean="0"/>
              <a:t>По мнению </a:t>
            </a:r>
            <a:r>
              <a:rPr lang="en-GB" dirty="0" smtClean="0"/>
              <a:t>75% </a:t>
            </a:r>
            <a:r>
              <a:rPr lang="ru-RU" dirty="0" smtClean="0"/>
              <a:t>опрошенных женщин, они чувствуют себя комфортно в нефтегазовом секторе</a:t>
            </a:r>
            <a:endParaRPr lang="en-GB" dirty="0" smtClean="0"/>
          </a:p>
          <a:p>
            <a:r>
              <a:rPr lang="ru-RU" dirty="0" smtClean="0"/>
              <a:t>Но </a:t>
            </a:r>
            <a:r>
              <a:rPr lang="en-GB" dirty="0" smtClean="0"/>
              <a:t>45% </a:t>
            </a:r>
            <a:r>
              <a:rPr lang="ru-RU" dirty="0" smtClean="0"/>
              <a:t>считают себя недооценёнными по сравнению с коллегами-мужчинами.</a:t>
            </a:r>
            <a:endParaRPr lang="en-GB" dirty="0" smtClean="0"/>
          </a:p>
          <a:p>
            <a:r>
              <a:rPr lang="en-GB" dirty="0" smtClean="0"/>
              <a:t>89% </a:t>
            </a:r>
            <a:r>
              <a:rPr lang="ru-RU" dirty="0" smtClean="0"/>
              <a:t>порекомендовали бы своим подругам делать карьеру в нефтегазовом секторе</a:t>
            </a:r>
            <a:endParaRPr lang="en-GB" dirty="0" smtClean="0"/>
          </a:p>
          <a:p>
            <a:r>
              <a:rPr lang="en-GB" dirty="0" smtClean="0"/>
              <a:t>95% </a:t>
            </a:r>
            <a:r>
              <a:rPr lang="ru-RU" dirty="0" smtClean="0"/>
              <a:t>отметили важную роль менторов для карьерного роста,   но </a:t>
            </a:r>
            <a:br>
              <a:rPr lang="ru-RU" dirty="0" smtClean="0"/>
            </a:br>
            <a:r>
              <a:rPr lang="en-GB" dirty="0" smtClean="0"/>
              <a:t>42% </a:t>
            </a:r>
            <a:r>
              <a:rPr lang="ru-RU" dirty="0" smtClean="0"/>
              <a:t>не являются ни менторами, ни подопечными</a:t>
            </a:r>
            <a:endParaRPr lang="en-GB" dirty="0" smtClean="0"/>
          </a:p>
          <a:p>
            <a:r>
              <a:rPr lang="ru-RU" dirty="0" smtClean="0"/>
              <a:t>Решения данной проблемы включали</a:t>
            </a:r>
            <a:r>
              <a:rPr lang="en-GB" dirty="0" smtClean="0"/>
              <a:t>:</a:t>
            </a:r>
          </a:p>
          <a:p>
            <a:pPr lvl="1"/>
            <a:r>
              <a:rPr lang="ru-RU" dirty="0" smtClean="0"/>
              <a:t>Давать соответствующее обучение как можно раньше (в школе)</a:t>
            </a:r>
            <a:endParaRPr lang="en-GB" dirty="0" smtClean="0"/>
          </a:p>
          <a:p>
            <a:pPr lvl="1"/>
            <a:r>
              <a:rPr lang="ru-RU" dirty="0" smtClean="0"/>
              <a:t>Предоставить женщинам возможность исполнять должностные функции в более сложных  условиях, например, на морской платформе</a:t>
            </a:r>
            <a:endParaRPr lang="en-GB" dirty="0" smtClean="0"/>
          </a:p>
          <a:p>
            <a:pPr lvl="1"/>
            <a:r>
              <a:rPr lang="ru-RU" dirty="0" smtClean="0"/>
              <a:t>Равные льготы и возможности</a:t>
            </a:r>
            <a:endParaRPr lang="en-GB" dirty="0" smtClean="0"/>
          </a:p>
          <a:p>
            <a:r>
              <a:rPr lang="en-GB" dirty="0" smtClean="0"/>
              <a:t>39% </a:t>
            </a:r>
            <a:r>
              <a:rPr lang="ru-RU" dirty="0" smtClean="0"/>
              <a:t>из опрошенных женщин согласились бы на меньшую зарплату в обмен на более гибкий рабочий график</a:t>
            </a:r>
            <a:endParaRPr lang="en-GB" dirty="0" smtClean="0"/>
          </a:p>
          <a:p>
            <a:pPr marL="0" indent="0">
              <a:buNone/>
            </a:pPr>
            <a:r>
              <a:rPr lang="ru-RU" sz="1400" i="1" dirty="0" smtClean="0"/>
              <a:t>Источник:  «Женщины в нефтегазовых проектах: как привлечь и удержать» </a:t>
            </a:r>
            <a:r>
              <a:rPr lang="en-GB" sz="1400" i="1" dirty="0" smtClean="0"/>
              <a:t>– </a:t>
            </a:r>
            <a:r>
              <a:rPr lang="ru-RU" sz="1400" i="1" dirty="0" smtClean="0"/>
              <a:t>НЭС </a:t>
            </a:r>
            <a:r>
              <a:rPr lang="ru-RU" sz="1400" i="1" dirty="0" err="1" smtClean="0"/>
              <a:t>Глобал</a:t>
            </a:r>
            <a:r>
              <a:rPr lang="ru-RU" sz="1400" i="1" dirty="0" smtClean="0"/>
              <a:t> </a:t>
            </a:r>
            <a:r>
              <a:rPr lang="ru-RU" sz="1400" i="1" dirty="0" err="1" smtClean="0"/>
              <a:t>Талент</a:t>
            </a:r>
            <a:endParaRPr lang="en-GB" sz="1400" i="1" dirty="0"/>
          </a:p>
        </p:txBody>
      </p:sp>
      <p:sp>
        <p:nvSpPr>
          <p:cNvPr id="4" name="Slide Number Placeholder 3"/>
          <p:cNvSpPr>
            <a:spLocks noGrp="1"/>
          </p:cNvSpPr>
          <p:nvPr>
            <p:ph type="sldNum" sz="quarter" idx="12"/>
          </p:nvPr>
        </p:nvSpPr>
        <p:spPr/>
        <p:txBody>
          <a:bodyPr/>
          <a:lstStyle/>
          <a:p>
            <a:fld id="{59808C33-1D45-4077-AC51-BA14B8665673}" type="slidenum">
              <a:rPr lang="en-GB" smtClean="0"/>
              <a:pPr/>
              <a:t>3</a:t>
            </a:fld>
            <a:endParaRPr lang="en-GB"/>
          </a:p>
        </p:txBody>
      </p:sp>
    </p:spTree>
    <p:extLst>
      <p:ext uri="{BB962C8B-B14F-4D97-AF65-F5344CB8AC3E}">
        <p14:creationId xmlns:p14="http://schemas.microsoft.com/office/powerpoint/2010/main" val="324146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sz="2400" dirty="0" smtClean="0"/>
              <a:t>Женщины в газовом секторе</a:t>
            </a:r>
            <a:endParaRPr lang="en-GB" sz="2400" dirty="0"/>
          </a:p>
        </p:txBody>
      </p:sp>
      <p:sp>
        <p:nvSpPr>
          <p:cNvPr id="4" name="Slide Number Placeholder 3"/>
          <p:cNvSpPr>
            <a:spLocks noGrp="1"/>
          </p:cNvSpPr>
          <p:nvPr>
            <p:ph type="sldNum" sz="quarter" idx="12"/>
          </p:nvPr>
        </p:nvSpPr>
        <p:spPr/>
        <p:txBody>
          <a:bodyPr/>
          <a:lstStyle/>
          <a:p>
            <a:fld id="{59808C33-1D45-4077-AC51-BA14B8665673}" type="slidenum">
              <a:rPr lang="en-GB" smtClean="0"/>
              <a:pPr/>
              <a:t>4</a:t>
            </a:fld>
            <a:endParaRPr lang="en-GB"/>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8601" y="1619250"/>
            <a:ext cx="833822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83568" y="6381328"/>
            <a:ext cx="5760640" cy="400110"/>
          </a:xfrm>
          <a:prstGeom prst="rect">
            <a:avLst/>
          </a:prstGeom>
          <a:noFill/>
        </p:spPr>
        <p:txBody>
          <a:bodyPr wrap="square" rtlCol="0">
            <a:spAutoFit/>
          </a:bodyPr>
          <a:lstStyle/>
          <a:p>
            <a:pPr lvl="0"/>
            <a:r>
              <a:rPr lang="ru-RU" sz="1000" i="1" dirty="0" smtClean="0">
                <a:solidFill>
                  <a:prstClr val="black"/>
                </a:solidFill>
              </a:rPr>
              <a:t>Источник</a:t>
            </a:r>
            <a:r>
              <a:rPr lang="en-GB" sz="1000" i="1" dirty="0" smtClean="0">
                <a:solidFill>
                  <a:prstClr val="black"/>
                </a:solidFill>
              </a:rPr>
              <a:t>: </a:t>
            </a:r>
            <a:r>
              <a:rPr lang="ru-RU" sz="1000" i="1" dirty="0" smtClean="0">
                <a:solidFill>
                  <a:prstClr val="black"/>
                </a:solidFill>
              </a:rPr>
              <a:t>Международный Газовый Совет </a:t>
            </a:r>
            <a:r>
              <a:rPr lang="en-GB" sz="1000" i="1" dirty="0" smtClean="0">
                <a:solidFill>
                  <a:prstClr val="black"/>
                </a:solidFill>
              </a:rPr>
              <a:t>2011-2015 </a:t>
            </a:r>
            <a:endParaRPr lang="ru-RU" sz="1000" i="1" dirty="0" smtClean="0">
              <a:solidFill>
                <a:prstClr val="black"/>
              </a:solidFill>
            </a:endParaRPr>
          </a:p>
          <a:p>
            <a:pPr lvl="0"/>
            <a:r>
              <a:rPr lang="ru-RU" sz="1000" i="1" dirty="0" smtClean="0">
                <a:solidFill>
                  <a:prstClr val="black"/>
                </a:solidFill>
              </a:rPr>
              <a:t>Отчеты за три года </a:t>
            </a:r>
            <a:r>
              <a:rPr lang="en-GB" sz="1000" i="1" dirty="0" smtClean="0">
                <a:solidFill>
                  <a:prstClr val="black"/>
                </a:solidFill>
              </a:rPr>
              <a:t>– </a:t>
            </a:r>
            <a:r>
              <a:rPr lang="ru-RU" sz="1000" i="1" dirty="0" smtClean="0">
                <a:solidFill>
                  <a:prstClr val="black"/>
                </a:solidFill>
              </a:rPr>
              <a:t>июнь </a:t>
            </a:r>
            <a:r>
              <a:rPr lang="en-GB" sz="1000" i="1" dirty="0" smtClean="0">
                <a:solidFill>
                  <a:prstClr val="black"/>
                </a:solidFill>
              </a:rPr>
              <a:t>2015</a:t>
            </a:r>
            <a:r>
              <a:rPr lang="ru-RU" sz="1000" i="1" dirty="0" smtClean="0">
                <a:solidFill>
                  <a:prstClr val="black"/>
                </a:solidFill>
              </a:rPr>
              <a:t> г. </a:t>
            </a:r>
            <a:endParaRPr lang="en-GB" sz="1000" i="1" dirty="0">
              <a:solidFill>
                <a:prstClr val="black"/>
              </a:solidFill>
            </a:endParaRPr>
          </a:p>
        </p:txBody>
      </p:sp>
    </p:spTree>
    <p:extLst>
      <p:ext uri="{BB962C8B-B14F-4D97-AF65-F5344CB8AC3E}">
        <p14:creationId xmlns:p14="http://schemas.microsoft.com/office/powerpoint/2010/main" val="673057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601" y="692696"/>
            <a:ext cx="7826791" cy="864096"/>
          </a:xfrm>
        </p:spPr>
        <p:txBody>
          <a:bodyPr>
            <a:normAutofit/>
          </a:bodyPr>
          <a:lstStyle/>
          <a:p>
            <a:r>
              <a:rPr lang="ru-RU" sz="2400" dirty="0" smtClean="0"/>
              <a:t>Области, в которых женщины заняты больше всего</a:t>
            </a:r>
            <a:endParaRPr lang="en-GB" sz="2400" dirty="0"/>
          </a:p>
        </p:txBody>
      </p:sp>
      <p:sp>
        <p:nvSpPr>
          <p:cNvPr id="4" name="Slide Number Placeholder 3"/>
          <p:cNvSpPr>
            <a:spLocks noGrp="1"/>
          </p:cNvSpPr>
          <p:nvPr>
            <p:ph type="sldNum" sz="quarter" idx="12"/>
          </p:nvPr>
        </p:nvSpPr>
        <p:spPr/>
        <p:txBody>
          <a:bodyPr/>
          <a:lstStyle/>
          <a:p>
            <a:fld id="{59808C33-1D45-4077-AC51-BA14B8665673}" type="slidenum">
              <a:rPr lang="en-GB" smtClean="0"/>
              <a:pPr/>
              <a:t>5</a:t>
            </a:fld>
            <a:endParaRPr lang="en-GB"/>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3568" y="1628800"/>
            <a:ext cx="7746958"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83568" y="6381328"/>
            <a:ext cx="5760640" cy="400110"/>
          </a:xfrm>
          <a:prstGeom prst="rect">
            <a:avLst/>
          </a:prstGeom>
          <a:noFill/>
        </p:spPr>
        <p:txBody>
          <a:bodyPr wrap="square" rtlCol="0">
            <a:spAutoFit/>
          </a:bodyPr>
          <a:lstStyle/>
          <a:p>
            <a:pPr lvl="0"/>
            <a:r>
              <a:rPr lang="ru-RU" sz="1000" i="1" dirty="0" smtClean="0">
                <a:solidFill>
                  <a:prstClr val="black"/>
                </a:solidFill>
              </a:rPr>
              <a:t>Источник</a:t>
            </a:r>
            <a:r>
              <a:rPr lang="en-GB" sz="1000" i="1" dirty="0" smtClean="0">
                <a:solidFill>
                  <a:prstClr val="black"/>
                </a:solidFill>
              </a:rPr>
              <a:t>: </a:t>
            </a:r>
            <a:r>
              <a:rPr lang="ru-RU" sz="1000" i="1" dirty="0" smtClean="0">
                <a:solidFill>
                  <a:prstClr val="black"/>
                </a:solidFill>
              </a:rPr>
              <a:t>Международный Газовый Совет </a:t>
            </a:r>
            <a:r>
              <a:rPr lang="en-GB" sz="1000" i="1" dirty="0" smtClean="0">
                <a:solidFill>
                  <a:prstClr val="black"/>
                </a:solidFill>
              </a:rPr>
              <a:t>2011-2015 </a:t>
            </a:r>
            <a:endParaRPr lang="ru-RU" sz="1000" i="1" dirty="0" smtClean="0">
              <a:solidFill>
                <a:prstClr val="black"/>
              </a:solidFill>
            </a:endParaRPr>
          </a:p>
          <a:p>
            <a:pPr lvl="0"/>
            <a:r>
              <a:rPr lang="ru-RU" sz="1000" i="1" dirty="0" smtClean="0">
                <a:solidFill>
                  <a:prstClr val="black"/>
                </a:solidFill>
              </a:rPr>
              <a:t>Отчеты за три года </a:t>
            </a:r>
            <a:r>
              <a:rPr lang="en-GB" sz="1000" i="1" dirty="0" smtClean="0">
                <a:solidFill>
                  <a:prstClr val="black"/>
                </a:solidFill>
              </a:rPr>
              <a:t>– </a:t>
            </a:r>
            <a:r>
              <a:rPr lang="ru-RU" sz="1000" i="1" dirty="0" smtClean="0">
                <a:solidFill>
                  <a:prstClr val="black"/>
                </a:solidFill>
              </a:rPr>
              <a:t>июнь </a:t>
            </a:r>
            <a:r>
              <a:rPr lang="en-GB" sz="1000" i="1" dirty="0" smtClean="0">
                <a:solidFill>
                  <a:prstClr val="black"/>
                </a:solidFill>
              </a:rPr>
              <a:t>2015</a:t>
            </a:r>
            <a:r>
              <a:rPr lang="ru-RU" sz="1000" i="1" dirty="0" smtClean="0">
                <a:solidFill>
                  <a:prstClr val="black"/>
                </a:solidFill>
              </a:rPr>
              <a:t> г. </a:t>
            </a:r>
            <a:endParaRPr lang="en-GB" sz="1000" i="1" dirty="0">
              <a:solidFill>
                <a:prstClr val="black"/>
              </a:solidFill>
            </a:endParaRPr>
          </a:p>
        </p:txBody>
      </p:sp>
    </p:spTree>
    <p:extLst>
      <p:ext uri="{BB962C8B-B14F-4D97-AF65-F5344CB8AC3E}">
        <p14:creationId xmlns:p14="http://schemas.microsoft.com/office/powerpoint/2010/main" val="20632833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sz="2400" dirty="0" smtClean="0"/>
              <a:t>Некоторые препятствия </a:t>
            </a:r>
            <a:endParaRPr lang="en-GB" sz="2400" dirty="0"/>
          </a:p>
        </p:txBody>
      </p:sp>
      <p:sp>
        <p:nvSpPr>
          <p:cNvPr id="3" name="Content Placeholder 2"/>
          <p:cNvSpPr>
            <a:spLocks noGrp="1"/>
          </p:cNvSpPr>
          <p:nvPr>
            <p:ph idx="1"/>
          </p:nvPr>
        </p:nvSpPr>
        <p:spPr/>
        <p:txBody>
          <a:bodyPr>
            <a:normAutofit fontScale="92500" lnSpcReduction="20000"/>
          </a:bodyPr>
          <a:lstStyle/>
          <a:p>
            <a:r>
              <a:rPr lang="ru-RU" dirty="0" smtClean="0"/>
              <a:t>«Девочек наука начинает интересовать в раннем возрасте, но затем они решают не заниматься науками, технологиями, инженерным делом и математикой (НТИМ)</a:t>
            </a:r>
            <a:r>
              <a:rPr lang="en-GB" dirty="0" smtClean="0"/>
              <a:t>…</a:t>
            </a:r>
            <a:r>
              <a:rPr lang="ru-RU" dirty="0" smtClean="0"/>
              <a:t>Задача – повысить интерес женщин к НТИМ посредством разработки программ образовательных учреждений с учетом разности в мышлении»</a:t>
            </a:r>
            <a:r>
              <a:rPr lang="en-GB" dirty="0" smtClean="0"/>
              <a:t> – </a:t>
            </a:r>
            <a:r>
              <a:rPr lang="ru-RU" i="1" dirty="0" smtClean="0"/>
              <a:t>Аннет Смит</a:t>
            </a:r>
            <a:r>
              <a:rPr lang="en-GB" i="1" dirty="0" smtClean="0"/>
              <a:t>, </a:t>
            </a:r>
            <a:r>
              <a:rPr lang="ru-RU" i="1" dirty="0" smtClean="0"/>
              <a:t>Главный исполняющий директор Ассоциации по вопросам науки и образования</a:t>
            </a:r>
            <a:endParaRPr lang="en-GB" i="1" dirty="0" smtClean="0"/>
          </a:p>
          <a:p>
            <a:r>
              <a:rPr lang="ru-RU" dirty="0" smtClean="0"/>
              <a:t>Консультации по вопросам профессиональной детальности неэффективны </a:t>
            </a:r>
            <a:r>
              <a:rPr lang="en-GB" dirty="0" smtClean="0"/>
              <a:t>…</a:t>
            </a:r>
            <a:r>
              <a:rPr lang="ru-RU" dirty="0" smtClean="0"/>
              <a:t>но это отчасти наша вина</a:t>
            </a:r>
            <a:endParaRPr lang="en-GB" dirty="0"/>
          </a:p>
          <a:p>
            <a:r>
              <a:rPr lang="ru-RU" dirty="0" smtClean="0"/>
              <a:t>Согласно демографическим показателям работников нефтегазовой сферы, после 35 количество женщин в секторе идёт на убыль более резко, чем мужчин</a:t>
            </a:r>
            <a:endParaRPr lang="en-GB" dirty="0" smtClean="0"/>
          </a:p>
          <a:p>
            <a:pPr lvl="1"/>
            <a:r>
              <a:rPr lang="ru-RU" dirty="0" smtClean="0"/>
              <a:t>Получается, что образ жизни, предпочитаемый женщинами, не совсем подходит для нефтегазового сектора</a:t>
            </a:r>
            <a:r>
              <a:rPr lang="en-GB" dirty="0" smtClean="0"/>
              <a:t>?</a:t>
            </a:r>
          </a:p>
          <a:p>
            <a:pPr lvl="1"/>
            <a:r>
              <a:rPr lang="ru-RU" dirty="0" smtClean="0"/>
              <a:t>Возможно есть какие то неблагоприятные факторы в условиях для работы женщин в нефтегазовой сфере</a:t>
            </a:r>
            <a:r>
              <a:rPr lang="en-GB" dirty="0" smtClean="0"/>
              <a:t>?</a:t>
            </a:r>
          </a:p>
          <a:p>
            <a:r>
              <a:rPr lang="ru-RU" dirty="0" smtClean="0"/>
              <a:t>Образцов для подражания и наставников очень мало</a:t>
            </a:r>
            <a:endParaRPr lang="en-GB" dirty="0"/>
          </a:p>
        </p:txBody>
      </p:sp>
      <p:sp>
        <p:nvSpPr>
          <p:cNvPr id="4" name="Slide Number Placeholder 3"/>
          <p:cNvSpPr>
            <a:spLocks noGrp="1"/>
          </p:cNvSpPr>
          <p:nvPr>
            <p:ph type="sldNum" sz="quarter" idx="12"/>
          </p:nvPr>
        </p:nvSpPr>
        <p:spPr/>
        <p:txBody>
          <a:bodyPr/>
          <a:lstStyle/>
          <a:p>
            <a:fld id="{59808C33-1D45-4077-AC51-BA14B8665673}" type="slidenum">
              <a:rPr lang="en-GB" smtClean="0"/>
              <a:pPr/>
              <a:t>6</a:t>
            </a:fld>
            <a:endParaRPr lang="en-GB"/>
          </a:p>
        </p:txBody>
      </p:sp>
    </p:spTree>
    <p:extLst>
      <p:ext uri="{BB962C8B-B14F-4D97-AF65-F5344CB8AC3E}">
        <p14:creationId xmlns:p14="http://schemas.microsoft.com/office/powerpoint/2010/main" val="801058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601" y="692696"/>
            <a:ext cx="6818679" cy="864096"/>
          </a:xfrm>
        </p:spPr>
        <p:txBody>
          <a:bodyPr>
            <a:normAutofit/>
          </a:bodyPr>
          <a:lstStyle/>
          <a:p>
            <a:r>
              <a:rPr lang="ru-RU" dirty="0" smtClean="0"/>
              <a:t>Наша позиция </a:t>
            </a:r>
            <a:r>
              <a:rPr lang="en-GB" dirty="0" smtClean="0"/>
              <a:t>…</a:t>
            </a:r>
            <a:endParaRPr lang="en-GB" dirty="0"/>
          </a:p>
        </p:txBody>
      </p:sp>
      <p:sp>
        <p:nvSpPr>
          <p:cNvPr id="3" name="Content Placeholder 2"/>
          <p:cNvSpPr>
            <a:spLocks noGrp="1"/>
          </p:cNvSpPr>
          <p:nvPr>
            <p:ph idx="1"/>
          </p:nvPr>
        </p:nvSpPr>
        <p:spPr>
          <a:xfrm>
            <a:off x="251520" y="1916832"/>
            <a:ext cx="8568952" cy="2664296"/>
          </a:xfrm>
          <a:ln>
            <a:noFill/>
          </a:ln>
        </p:spPr>
        <p:txBody>
          <a:bodyPr>
            <a:normAutofit fontScale="92500" lnSpcReduction="10000"/>
          </a:bodyPr>
          <a:lstStyle/>
          <a:p>
            <a:r>
              <a:rPr lang="ru-RU" dirty="0" smtClean="0"/>
              <a:t>Мы считаем, что в </a:t>
            </a:r>
            <a:r>
              <a:rPr lang="ru-RU" b="1" dirty="0" smtClean="0"/>
              <a:t>условиях, когда учитываются и рассматриваются различные точки зрения,</a:t>
            </a:r>
            <a:r>
              <a:rPr lang="ru-RU" dirty="0" smtClean="0"/>
              <a:t>  можно достичь лучших и более стабильных результатов</a:t>
            </a:r>
            <a:endParaRPr lang="en-GB" dirty="0"/>
          </a:p>
          <a:p>
            <a:r>
              <a:rPr lang="ru-RU" dirty="0" smtClean="0"/>
              <a:t>Для достижения этого мы должны создать условия работы, которые обеспечивали бы возможности профессионального и личностного роста вне зависимости от – </a:t>
            </a:r>
            <a:r>
              <a:rPr lang="ru-RU" b="1" dirty="0" smtClean="0"/>
              <a:t>национальности, пола, опыта и подхода</a:t>
            </a:r>
            <a:endParaRPr lang="en-GB" b="1" dirty="0"/>
          </a:p>
          <a:p>
            <a:r>
              <a:rPr lang="ru-RU" dirty="0" smtClean="0"/>
              <a:t>Мы стремимся увеличить пропорциональное соотношение </a:t>
            </a:r>
            <a:r>
              <a:rPr lang="ru-RU" b="1" dirty="0" smtClean="0"/>
              <a:t>женщин на руководящих постах</a:t>
            </a:r>
            <a:r>
              <a:rPr lang="ru-RU" dirty="0" smtClean="0"/>
              <a:t>  до </a:t>
            </a:r>
            <a:r>
              <a:rPr lang="en-GB" dirty="0" smtClean="0"/>
              <a:t>20</a:t>
            </a:r>
            <a:r>
              <a:rPr lang="en-GB" dirty="0"/>
              <a:t>% </a:t>
            </a:r>
            <a:r>
              <a:rPr lang="ru-RU" dirty="0" smtClean="0"/>
              <a:t>к </a:t>
            </a:r>
            <a:r>
              <a:rPr lang="en-GB" dirty="0" smtClean="0"/>
              <a:t>2020</a:t>
            </a:r>
            <a:r>
              <a:rPr lang="ru-RU" dirty="0" smtClean="0"/>
              <a:t> г. </a:t>
            </a:r>
            <a:endParaRPr lang="en-GB" dirty="0"/>
          </a:p>
        </p:txBody>
      </p:sp>
      <p:sp>
        <p:nvSpPr>
          <p:cNvPr id="4" name="Slide Number Placeholder 3"/>
          <p:cNvSpPr>
            <a:spLocks noGrp="1"/>
          </p:cNvSpPr>
          <p:nvPr>
            <p:ph type="sldNum" sz="quarter" idx="12"/>
          </p:nvPr>
        </p:nvSpPr>
        <p:spPr/>
        <p:txBody>
          <a:bodyPr/>
          <a:lstStyle/>
          <a:p>
            <a:fld id="{59808C33-1D45-4077-AC51-BA14B8665673}" type="slidenum">
              <a:rPr lang="en-GB" smtClean="0"/>
              <a:pPr/>
              <a:t>7</a:t>
            </a:fld>
            <a:endParaRPr lang="en-GB"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1" y="5301208"/>
            <a:ext cx="91440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4126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76672"/>
            <a:ext cx="6562293" cy="864096"/>
          </a:xfrm>
        </p:spPr>
        <p:txBody>
          <a:bodyPr>
            <a:normAutofit/>
          </a:bodyPr>
          <a:lstStyle/>
          <a:p>
            <a:r>
              <a:rPr lang="ru-RU" sz="2800" dirty="0" smtClean="0"/>
              <a:t>Получится ли у нас</a:t>
            </a:r>
            <a:r>
              <a:rPr lang="en-GB" sz="2800" dirty="0" smtClean="0"/>
              <a:t>? </a:t>
            </a:r>
            <a:r>
              <a:rPr lang="en-GB" sz="2800" dirty="0"/>
              <a:t/>
            </a:r>
            <a:br>
              <a:rPr lang="en-GB" sz="2800" dirty="0"/>
            </a:br>
            <a:r>
              <a:rPr lang="en-GB" sz="1800" dirty="0" smtClean="0">
                <a:solidFill>
                  <a:schemeClr val="bg1">
                    <a:lumMod val="65000"/>
                  </a:schemeClr>
                </a:solidFill>
              </a:rPr>
              <a:t>20% </a:t>
            </a:r>
            <a:r>
              <a:rPr lang="ru-RU" sz="1800" dirty="0" smtClean="0">
                <a:solidFill>
                  <a:schemeClr val="bg1">
                    <a:lumMod val="65000"/>
                  </a:schemeClr>
                </a:solidFill>
              </a:rPr>
              <a:t>к </a:t>
            </a:r>
            <a:r>
              <a:rPr lang="en-GB" sz="1800" dirty="0" smtClean="0">
                <a:solidFill>
                  <a:schemeClr val="bg1">
                    <a:lumMod val="65000"/>
                  </a:schemeClr>
                </a:solidFill>
              </a:rPr>
              <a:t>2020</a:t>
            </a:r>
            <a:r>
              <a:rPr lang="ru-RU" sz="1800" dirty="0" smtClean="0">
                <a:solidFill>
                  <a:schemeClr val="bg1">
                    <a:lumMod val="65000"/>
                  </a:schemeClr>
                </a:solidFill>
              </a:rPr>
              <a:t> г. </a:t>
            </a:r>
            <a:endParaRPr lang="en-GB" dirty="0"/>
          </a:p>
        </p:txBody>
      </p:sp>
      <p:sp>
        <p:nvSpPr>
          <p:cNvPr id="11" name="Content Placeholder 5"/>
          <p:cNvSpPr>
            <a:spLocks noGrp="1"/>
          </p:cNvSpPr>
          <p:nvPr>
            <p:ph sz="half" idx="1"/>
          </p:nvPr>
        </p:nvSpPr>
        <p:spPr>
          <a:xfrm>
            <a:off x="323528" y="1196752"/>
            <a:ext cx="4392488" cy="5121367"/>
          </a:xfrm>
        </p:spPr>
        <p:txBody>
          <a:bodyPr>
            <a:noAutofit/>
          </a:bodyPr>
          <a:lstStyle/>
          <a:p>
            <a:r>
              <a:rPr lang="en-GB" sz="1100" b="1" dirty="0" smtClean="0">
                <a:solidFill>
                  <a:schemeClr val="bg1">
                    <a:lumMod val="50000"/>
                  </a:schemeClr>
                </a:solidFill>
              </a:rPr>
              <a:t>69 </a:t>
            </a:r>
            <a:r>
              <a:rPr lang="ru-RU" sz="1100" b="1" dirty="0" smtClean="0">
                <a:solidFill>
                  <a:schemeClr val="bg1">
                    <a:lumMod val="50000"/>
                  </a:schemeClr>
                </a:solidFill>
              </a:rPr>
              <a:t>национальностей</a:t>
            </a:r>
            <a:endParaRPr lang="en-GB" sz="1100" b="1" dirty="0">
              <a:solidFill>
                <a:schemeClr val="bg1">
                  <a:lumMod val="50000"/>
                </a:schemeClr>
              </a:solidFill>
            </a:endParaRPr>
          </a:p>
          <a:p>
            <a:r>
              <a:rPr lang="en-GB" sz="1100" b="1" dirty="0" smtClean="0">
                <a:solidFill>
                  <a:schemeClr val="bg1">
                    <a:lumMod val="50000"/>
                  </a:schemeClr>
                </a:solidFill>
              </a:rPr>
              <a:t>30</a:t>
            </a:r>
            <a:r>
              <a:rPr lang="en-GB" sz="1100" b="1" dirty="0">
                <a:solidFill>
                  <a:schemeClr val="bg1">
                    <a:lumMod val="50000"/>
                  </a:schemeClr>
                </a:solidFill>
              </a:rPr>
              <a:t>% </a:t>
            </a:r>
            <a:r>
              <a:rPr lang="ru-RU" sz="1100" b="1" dirty="0" smtClean="0">
                <a:solidFill>
                  <a:schemeClr val="bg1">
                    <a:lumMod val="50000"/>
                  </a:schemeClr>
                </a:solidFill>
              </a:rPr>
              <a:t>рабочей силы в возрасте </a:t>
            </a:r>
            <a:r>
              <a:rPr lang="en-GB" sz="1100" b="1" dirty="0" smtClean="0">
                <a:solidFill>
                  <a:schemeClr val="bg1">
                    <a:lumMod val="50000"/>
                  </a:schemeClr>
                </a:solidFill>
              </a:rPr>
              <a:t>30 39</a:t>
            </a:r>
          </a:p>
          <a:p>
            <a:r>
              <a:rPr lang="ru-RU" sz="1100" b="1" dirty="0" smtClean="0">
                <a:solidFill>
                  <a:schemeClr val="bg1">
                    <a:lumMod val="50000"/>
                  </a:schemeClr>
                </a:solidFill>
              </a:rPr>
              <a:t>Высшее руководство</a:t>
            </a:r>
            <a:endParaRPr lang="en-GB" sz="1100" b="1" dirty="0" smtClean="0">
              <a:solidFill>
                <a:schemeClr val="bg1">
                  <a:lumMod val="50000"/>
                </a:schemeClr>
              </a:solidFill>
            </a:endParaRPr>
          </a:p>
          <a:p>
            <a:pPr lvl="1"/>
            <a:r>
              <a:rPr lang="ru-RU" sz="900" dirty="0" smtClean="0">
                <a:solidFill>
                  <a:schemeClr val="bg1">
                    <a:lumMod val="50000"/>
                  </a:schemeClr>
                </a:solidFill>
              </a:rPr>
              <a:t>возраст </a:t>
            </a:r>
            <a:r>
              <a:rPr lang="en-GB" sz="900" dirty="0" smtClean="0">
                <a:solidFill>
                  <a:schemeClr val="bg1">
                    <a:lumMod val="50000"/>
                  </a:schemeClr>
                </a:solidFill>
              </a:rPr>
              <a:t>34- 64</a:t>
            </a:r>
          </a:p>
          <a:p>
            <a:pPr lvl="1"/>
            <a:r>
              <a:rPr lang="en-GB" sz="900" dirty="0" smtClean="0">
                <a:solidFill>
                  <a:schemeClr val="bg1">
                    <a:lumMod val="50000"/>
                  </a:schemeClr>
                </a:solidFill>
              </a:rPr>
              <a:t>12 </a:t>
            </a:r>
            <a:r>
              <a:rPr lang="ru-RU" sz="900" dirty="0" smtClean="0">
                <a:solidFill>
                  <a:schemeClr val="bg1">
                    <a:lumMod val="50000"/>
                  </a:schemeClr>
                </a:solidFill>
              </a:rPr>
              <a:t>национальностей </a:t>
            </a:r>
            <a:endParaRPr lang="en-GB" sz="900" dirty="0" smtClean="0">
              <a:solidFill>
                <a:schemeClr val="bg1">
                  <a:lumMod val="50000"/>
                </a:schemeClr>
              </a:solidFill>
            </a:endParaRPr>
          </a:p>
          <a:p>
            <a:pPr lvl="1"/>
            <a:r>
              <a:rPr lang="en-GB" sz="900" dirty="0" smtClean="0">
                <a:solidFill>
                  <a:schemeClr val="bg1">
                    <a:lumMod val="50000"/>
                  </a:schemeClr>
                </a:solidFill>
              </a:rPr>
              <a:t>8% </a:t>
            </a:r>
            <a:r>
              <a:rPr lang="ru-RU" sz="900" dirty="0" smtClean="0">
                <a:solidFill>
                  <a:schemeClr val="bg1">
                    <a:lumMod val="50000"/>
                  </a:schemeClr>
                </a:solidFill>
              </a:rPr>
              <a:t>женщин на </a:t>
            </a:r>
            <a:r>
              <a:rPr lang="en-GB" sz="900" dirty="0" smtClean="0">
                <a:solidFill>
                  <a:schemeClr val="bg1">
                    <a:lumMod val="50000"/>
                  </a:schemeClr>
                </a:solidFill>
              </a:rPr>
              <a:t>92% </a:t>
            </a:r>
            <a:r>
              <a:rPr lang="ru-RU" sz="900" dirty="0" smtClean="0">
                <a:solidFill>
                  <a:schemeClr val="bg1">
                    <a:lumMod val="50000"/>
                  </a:schemeClr>
                </a:solidFill>
              </a:rPr>
              <a:t>мужчин </a:t>
            </a:r>
            <a:endParaRPr lang="en-GB" sz="900" dirty="0" smtClean="0">
              <a:solidFill>
                <a:schemeClr val="bg1">
                  <a:lumMod val="50000"/>
                </a:schemeClr>
              </a:solidFill>
            </a:endParaRPr>
          </a:p>
          <a:p>
            <a:r>
              <a:rPr lang="en-GB" sz="1100" b="1" dirty="0" smtClean="0">
                <a:solidFill>
                  <a:schemeClr val="bg1">
                    <a:lumMod val="50000"/>
                  </a:schemeClr>
                </a:solidFill>
              </a:rPr>
              <a:t>26% </a:t>
            </a:r>
            <a:r>
              <a:rPr lang="ru-RU" sz="1100" b="1" dirty="0" smtClean="0">
                <a:solidFill>
                  <a:schemeClr val="bg1">
                    <a:lumMod val="50000"/>
                  </a:schemeClr>
                </a:solidFill>
              </a:rPr>
              <a:t>работников среди женщин на </a:t>
            </a:r>
            <a:r>
              <a:rPr lang="en-GB" sz="1100" b="1" dirty="0" smtClean="0">
                <a:solidFill>
                  <a:schemeClr val="bg1">
                    <a:lumMod val="50000"/>
                  </a:schemeClr>
                </a:solidFill>
              </a:rPr>
              <a:t>74% </a:t>
            </a:r>
            <a:r>
              <a:rPr lang="ru-RU" sz="1100" b="1" dirty="0" smtClean="0">
                <a:solidFill>
                  <a:schemeClr val="bg1">
                    <a:lumMod val="50000"/>
                  </a:schemeClr>
                </a:solidFill>
              </a:rPr>
              <a:t>мужчин </a:t>
            </a:r>
            <a:endParaRPr lang="en-GB" sz="1100" b="1" dirty="0">
              <a:solidFill>
                <a:schemeClr val="bg1">
                  <a:lumMod val="50000"/>
                </a:schemeClr>
              </a:solidFill>
            </a:endParaRPr>
          </a:p>
          <a:p>
            <a:r>
              <a:rPr lang="ru-RU" sz="1000" b="1" dirty="0" smtClean="0">
                <a:solidFill>
                  <a:schemeClr val="bg1">
                    <a:lumMod val="50000"/>
                  </a:schemeClr>
                </a:solidFill>
                <a:latin typeface="Arial" pitchFamily="34" charset="0"/>
                <a:cs typeface="Arial" pitchFamily="34" charset="0"/>
              </a:rPr>
              <a:t>Женщины в службах   Би Джи </a:t>
            </a:r>
            <a:r>
              <a:rPr lang="en-GB" sz="1000" b="1" dirty="0" smtClean="0">
                <a:solidFill>
                  <a:schemeClr val="bg1">
                    <a:lumMod val="50000"/>
                  </a:schemeClr>
                </a:solidFill>
                <a:latin typeface="Arial" pitchFamily="34" charset="0"/>
                <a:cs typeface="Arial" pitchFamily="34" charset="0"/>
              </a:rPr>
              <a:t>B     </a:t>
            </a:r>
            <a:r>
              <a:rPr lang="ru-RU" sz="1000" b="1" dirty="0" smtClean="0">
                <a:solidFill>
                  <a:schemeClr val="bg1">
                    <a:lumMod val="50000"/>
                  </a:schemeClr>
                </a:solidFill>
                <a:latin typeface="Arial" pitchFamily="34" charset="0"/>
                <a:cs typeface="Arial" pitchFamily="34" charset="0"/>
              </a:rPr>
              <a:t>Би Джи</a:t>
            </a:r>
            <a:r>
              <a:rPr lang="en-GB" sz="1000" b="1" dirty="0" smtClean="0">
                <a:solidFill>
                  <a:schemeClr val="bg1">
                    <a:lumMod val="50000"/>
                  </a:schemeClr>
                </a:solidFill>
                <a:latin typeface="Arial" pitchFamily="34" charset="0"/>
                <a:cs typeface="Arial" pitchFamily="34" charset="0"/>
              </a:rPr>
              <a:t>C   </a:t>
            </a:r>
            <a:r>
              <a:rPr lang="ru-RU" sz="1000" b="1" dirty="0" smtClean="0">
                <a:solidFill>
                  <a:schemeClr val="bg1">
                    <a:lumMod val="50000"/>
                  </a:schemeClr>
                </a:solidFill>
                <a:latin typeface="Arial" pitchFamily="34" charset="0"/>
                <a:cs typeface="Arial" pitchFamily="34" charset="0"/>
              </a:rPr>
              <a:t>Би Джи </a:t>
            </a:r>
            <a:r>
              <a:rPr lang="en-GB" sz="1000" b="1" dirty="0" smtClean="0">
                <a:solidFill>
                  <a:schemeClr val="bg1">
                    <a:lumMod val="50000"/>
                  </a:schemeClr>
                </a:solidFill>
                <a:latin typeface="Arial" pitchFamily="34" charset="0"/>
                <a:cs typeface="Arial" pitchFamily="34" charset="0"/>
              </a:rPr>
              <a:t>D </a:t>
            </a:r>
          </a:p>
          <a:p>
            <a:pPr lvl="1"/>
            <a:r>
              <a:rPr lang="ru-RU" sz="900" dirty="0" smtClean="0">
                <a:solidFill>
                  <a:schemeClr val="bg1">
                    <a:lumMod val="50000"/>
                  </a:schemeClr>
                </a:solidFill>
              </a:rPr>
              <a:t>Коммерческая .</a:t>
            </a:r>
            <a:r>
              <a:rPr lang="en-GB" sz="900" dirty="0" smtClean="0">
                <a:solidFill>
                  <a:schemeClr val="bg1">
                    <a:lumMod val="50000"/>
                  </a:schemeClr>
                </a:solidFill>
              </a:rPr>
              <a:t>       </a:t>
            </a:r>
            <a:r>
              <a:rPr lang="en-GB" sz="900" dirty="0">
                <a:solidFill>
                  <a:schemeClr val="bg1">
                    <a:lumMod val="50000"/>
                  </a:schemeClr>
                </a:solidFill>
              </a:rPr>
              <a:t>17.5%     </a:t>
            </a:r>
            <a:r>
              <a:rPr lang="en-GB" sz="900" dirty="0" smtClean="0">
                <a:solidFill>
                  <a:schemeClr val="bg1">
                    <a:lumMod val="50000"/>
                  </a:schemeClr>
                </a:solidFill>
              </a:rPr>
              <a:t>         </a:t>
            </a:r>
            <a:r>
              <a:rPr lang="en-GB" sz="900" dirty="0">
                <a:solidFill>
                  <a:schemeClr val="bg1">
                    <a:lumMod val="50000"/>
                  </a:schemeClr>
                </a:solidFill>
              </a:rPr>
              <a:t>31.66%        36.84% </a:t>
            </a:r>
          </a:p>
          <a:p>
            <a:pPr lvl="1"/>
            <a:r>
              <a:rPr lang="ru-RU" sz="900" dirty="0" smtClean="0">
                <a:solidFill>
                  <a:schemeClr val="bg1">
                    <a:lumMod val="50000"/>
                  </a:schemeClr>
                </a:solidFill>
              </a:rPr>
              <a:t>Профессиональная </a:t>
            </a:r>
            <a:r>
              <a:rPr lang="en-GB" sz="900" dirty="0" smtClean="0">
                <a:solidFill>
                  <a:schemeClr val="bg1">
                    <a:lumMod val="50000"/>
                  </a:schemeClr>
                </a:solidFill>
              </a:rPr>
              <a:t>26.87</a:t>
            </a:r>
            <a:r>
              <a:rPr lang="en-GB" sz="900" dirty="0">
                <a:solidFill>
                  <a:schemeClr val="bg1">
                    <a:lumMod val="50000"/>
                  </a:schemeClr>
                </a:solidFill>
              </a:rPr>
              <a:t>%    </a:t>
            </a:r>
            <a:r>
              <a:rPr lang="en-GB" sz="900" dirty="0" smtClean="0">
                <a:solidFill>
                  <a:schemeClr val="bg1">
                    <a:lumMod val="50000"/>
                  </a:schemeClr>
                </a:solidFill>
              </a:rPr>
              <a:t>         </a:t>
            </a:r>
            <a:r>
              <a:rPr lang="en-GB" sz="900" dirty="0">
                <a:solidFill>
                  <a:schemeClr val="bg1">
                    <a:lumMod val="50000"/>
                  </a:schemeClr>
                </a:solidFill>
              </a:rPr>
              <a:t>33.11%        33.11%</a:t>
            </a:r>
          </a:p>
          <a:p>
            <a:pPr lvl="1"/>
            <a:r>
              <a:rPr lang="ru-RU" sz="900" dirty="0" smtClean="0">
                <a:solidFill>
                  <a:schemeClr val="bg1">
                    <a:lumMod val="50000"/>
                  </a:schemeClr>
                </a:solidFill>
              </a:rPr>
              <a:t>Техническая </a:t>
            </a:r>
            <a:r>
              <a:rPr lang="en-GB" sz="900" dirty="0" smtClean="0">
                <a:solidFill>
                  <a:schemeClr val="bg1">
                    <a:lumMod val="50000"/>
                  </a:schemeClr>
                </a:solidFill>
              </a:rPr>
              <a:t>             </a:t>
            </a:r>
            <a:r>
              <a:rPr lang="en-GB" sz="900" dirty="0">
                <a:solidFill>
                  <a:schemeClr val="bg1">
                    <a:lumMod val="50000"/>
                  </a:schemeClr>
                </a:solidFill>
              </a:rPr>
              <a:t>9.78%      </a:t>
            </a:r>
            <a:r>
              <a:rPr lang="en-GB" sz="900" dirty="0" smtClean="0">
                <a:solidFill>
                  <a:schemeClr val="bg1">
                    <a:lumMod val="50000"/>
                  </a:schemeClr>
                </a:solidFill>
              </a:rPr>
              <a:t>        </a:t>
            </a:r>
            <a:r>
              <a:rPr lang="en-GB" sz="900" dirty="0">
                <a:solidFill>
                  <a:schemeClr val="bg1">
                    <a:lumMod val="50000"/>
                  </a:schemeClr>
                </a:solidFill>
              </a:rPr>
              <a:t>8.58%        14.36% </a:t>
            </a:r>
            <a:endParaRPr lang="en-GB" sz="900" dirty="0" smtClean="0">
              <a:solidFill>
                <a:schemeClr val="bg1">
                  <a:lumMod val="50000"/>
                </a:schemeClr>
              </a:solidFill>
            </a:endParaRPr>
          </a:p>
          <a:p>
            <a:pPr lvl="1"/>
            <a:r>
              <a:rPr lang="en-GB" sz="900" dirty="0">
                <a:solidFill>
                  <a:schemeClr val="bg1">
                    <a:lumMod val="50000"/>
                  </a:schemeClr>
                </a:solidFill>
                <a:latin typeface="Arial" pitchFamily="34" charset="0"/>
                <a:cs typeface="Arial" pitchFamily="34" charset="0"/>
              </a:rPr>
              <a:t>14.88% </a:t>
            </a:r>
            <a:r>
              <a:rPr lang="ru-RU" sz="900" dirty="0" smtClean="0">
                <a:solidFill>
                  <a:schemeClr val="bg1">
                    <a:lumMod val="50000"/>
                  </a:schemeClr>
                </a:solidFill>
                <a:latin typeface="Arial" pitchFamily="34" charset="0"/>
                <a:cs typeface="Arial" pitchFamily="34" charset="0"/>
              </a:rPr>
              <a:t>функционально-ответственных должностей занято женщинами</a:t>
            </a:r>
            <a:endParaRPr lang="en-GB" sz="900" b="1" dirty="0">
              <a:solidFill>
                <a:schemeClr val="bg1">
                  <a:lumMod val="50000"/>
                </a:schemeClr>
              </a:solidFill>
            </a:endParaRPr>
          </a:p>
          <a:p>
            <a:pPr marL="0" lvl="1" algn="l">
              <a:buFont typeface="Arial" panose="020B0604020202020204" pitchFamily="34" charset="0"/>
              <a:buChar char="•"/>
            </a:pPr>
            <a:r>
              <a:rPr lang="ru-RU" sz="1100" b="1" dirty="0" smtClean="0">
                <a:solidFill>
                  <a:schemeClr val="bg1">
                    <a:lumMod val="50000"/>
                  </a:schemeClr>
                </a:solidFill>
                <a:latin typeface="Arial" pitchFamily="34" charset="0"/>
                <a:cs typeface="Arial" pitchFamily="34" charset="0"/>
              </a:rPr>
              <a:t>Работники с частичной занятостью</a:t>
            </a:r>
            <a:endParaRPr lang="en-GB" sz="1100" b="1" dirty="0">
              <a:solidFill>
                <a:schemeClr val="bg1">
                  <a:lumMod val="50000"/>
                </a:schemeClr>
              </a:solidFill>
              <a:latin typeface="Arial" pitchFamily="34" charset="0"/>
              <a:cs typeface="Arial" pitchFamily="34" charset="0"/>
            </a:endParaRPr>
          </a:p>
          <a:p>
            <a:pPr lvl="1"/>
            <a:r>
              <a:rPr lang="en-GB" sz="900" dirty="0" smtClean="0">
                <a:solidFill>
                  <a:schemeClr val="bg1">
                    <a:lumMod val="50000"/>
                  </a:schemeClr>
                </a:solidFill>
              </a:rPr>
              <a:t>77</a:t>
            </a:r>
            <a:r>
              <a:rPr lang="en-GB" sz="900" dirty="0">
                <a:solidFill>
                  <a:schemeClr val="bg1">
                    <a:lumMod val="50000"/>
                  </a:schemeClr>
                </a:solidFill>
              </a:rPr>
              <a:t>% </a:t>
            </a:r>
            <a:r>
              <a:rPr lang="ru-RU" sz="900" dirty="0" smtClean="0">
                <a:solidFill>
                  <a:schemeClr val="bg1">
                    <a:lumMod val="50000"/>
                  </a:schemeClr>
                </a:solidFill>
              </a:rPr>
              <a:t>работников с частичной занятостью в возрасте </a:t>
            </a:r>
            <a:r>
              <a:rPr lang="en-GB" sz="900" dirty="0" smtClean="0">
                <a:solidFill>
                  <a:schemeClr val="bg1">
                    <a:lumMod val="50000"/>
                  </a:schemeClr>
                </a:solidFill>
              </a:rPr>
              <a:t>30-49 </a:t>
            </a:r>
          </a:p>
          <a:p>
            <a:pPr lvl="1"/>
            <a:r>
              <a:rPr lang="en-GB" sz="900" dirty="0">
                <a:solidFill>
                  <a:schemeClr val="bg1">
                    <a:lumMod val="50000"/>
                  </a:schemeClr>
                </a:solidFill>
              </a:rPr>
              <a:t>69 </a:t>
            </a:r>
            <a:r>
              <a:rPr lang="ru-RU" sz="900" dirty="0" smtClean="0">
                <a:solidFill>
                  <a:schemeClr val="bg1">
                    <a:lumMod val="50000"/>
                  </a:schemeClr>
                </a:solidFill>
              </a:rPr>
              <a:t>женщин</a:t>
            </a:r>
            <a:r>
              <a:rPr lang="en-GB" sz="900" dirty="0" smtClean="0">
                <a:solidFill>
                  <a:schemeClr val="bg1">
                    <a:lumMod val="50000"/>
                  </a:schemeClr>
                </a:solidFill>
              </a:rPr>
              <a:t>, </a:t>
            </a:r>
            <a:r>
              <a:rPr lang="en-GB" sz="900" dirty="0">
                <a:solidFill>
                  <a:schemeClr val="bg1">
                    <a:lumMod val="50000"/>
                  </a:schemeClr>
                </a:solidFill>
              </a:rPr>
              <a:t>9 </a:t>
            </a:r>
            <a:r>
              <a:rPr lang="ru-RU" sz="900" dirty="0" smtClean="0">
                <a:solidFill>
                  <a:schemeClr val="bg1">
                    <a:lumMod val="50000"/>
                  </a:schemeClr>
                </a:solidFill>
              </a:rPr>
              <a:t>мужчин</a:t>
            </a:r>
            <a:endParaRPr lang="en-GB" sz="900" dirty="0" smtClean="0">
              <a:solidFill>
                <a:schemeClr val="bg1">
                  <a:lumMod val="50000"/>
                </a:schemeClr>
              </a:solidFill>
            </a:endParaRPr>
          </a:p>
          <a:p>
            <a:r>
              <a:rPr lang="en-GB" sz="1100" b="1" dirty="0" smtClean="0">
                <a:solidFill>
                  <a:schemeClr val="bg1">
                    <a:lumMod val="50000"/>
                  </a:schemeClr>
                </a:solidFill>
              </a:rPr>
              <a:t>14 % </a:t>
            </a:r>
            <a:r>
              <a:rPr lang="ru-RU" sz="1100" b="1" dirty="0" smtClean="0">
                <a:solidFill>
                  <a:schemeClr val="bg1">
                    <a:lumMod val="50000"/>
                  </a:schemeClr>
                </a:solidFill>
              </a:rPr>
              <a:t>прикомандированных сотрудников-женщин </a:t>
            </a:r>
            <a:r>
              <a:rPr lang="en-GB" sz="1100" b="1" dirty="0" smtClean="0">
                <a:solidFill>
                  <a:schemeClr val="bg1">
                    <a:lumMod val="50000"/>
                  </a:schemeClr>
                </a:solidFill>
              </a:rPr>
              <a:t>(</a:t>
            </a:r>
            <a:r>
              <a:rPr lang="ru-RU" sz="1100" b="1" dirty="0" smtClean="0">
                <a:solidFill>
                  <a:schemeClr val="bg1">
                    <a:lumMod val="50000"/>
                  </a:schemeClr>
                </a:solidFill>
              </a:rPr>
              <a:t>самый высокий процент </a:t>
            </a:r>
            <a:r>
              <a:rPr lang="en-GB" sz="1100" b="1" dirty="0" smtClean="0">
                <a:solidFill>
                  <a:schemeClr val="bg1">
                    <a:lumMod val="50000"/>
                  </a:schemeClr>
                </a:solidFill>
              </a:rPr>
              <a:t>% </a:t>
            </a:r>
            <a:r>
              <a:rPr lang="ru-RU" sz="1100" b="1" dirty="0" err="1" smtClean="0">
                <a:solidFill>
                  <a:schemeClr val="bg1">
                    <a:lumMod val="50000"/>
                  </a:schemeClr>
                </a:solidFill>
              </a:rPr>
              <a:t>БиДжи</a:t>
            </a:r>
            <a:r>
              <a:rPr lang="en-GB" sz="1100" b="1" dirty="0" smtClean="0">
                <a:solidFill>
                  <a:schemeClr val="bg1">
                    <a:lumMod val="50000"/>
                  </a:schemeClr>
                </a:solidFill>
              </a:rPr>
              <a:t>E) </a:t>
            </a:r>
            <a:endParaRPr lang="en-GB" sz="1100" b="1" dirty="0">
              <a:solidFill>
                <a:schemeClr val="bg1">
                  <a:lumMod val="50000"/>
                </a:schemeClr>
              </a:solidFill>
            </a:endParaRPr>
          </a:p>
          <a:p>
            <a:pPr marL="0" indent="0">
              <a:buNone/>
            </a:pPr>
            <a:endParaRPr lang="en-GB" sz="1100" dirty="0">
              <a:solidFill>
                <a:schemeClr val="bg1">
                  <a:lumMod val="50000"/>
                </a:schemeClr>
              </a:solidFill>
            </a:endParaRPr>
          </a:p>
          <a:p>
            <a:pPr marL="0" lvl="1" indent="0" algn="l">
              <a:buNone/>
            </a:pPr>
            <a:endParaRPr lang="en-GB" sz="1100" b="1" dirty="0" smtClean="0">
              <a:solidFill>
                <a:schemeClr val="bg1">
                  <a:lumMod val="50000"/>
                </a:schemeClr>
              </a:solidFill>
              <a:latin typeface="Arial" pitchFamily="34" charset="0"/>
              <a:cs typeface="Arial" pitchFamily="34" charset="0"/>
            </a:endParaRPr>
          </a:p>
          <a:p>
            <a:pPr marL="0" lvl="1" algn="l"/>
            <a:endParaRPr lang="en-GB" sz="1100" b="1" dirty="0" smtClean="0">
              <a:solidFill>
                <a:schemeClr val="bg1">
                  <a:lumMod val="50000"/>
                </a:schemeClr>
              </a:solidFill>
              <a:latin typeface="Arial" pitchFamily="34" charset="0"/>
              <a:cs typeface="Arial" pitchFamily="34" charset="0"/>
            </a:endParaRPr>
          </a:p>
          <a:p>
            <a:pPr marL="0" lvl="1" indent="0" algn="l">
              <a:buNone/>
            </a:pPr>
            <a:endParaRPr lang="en-GB" sz="1100" b="1" dirty="0">
              <a:solidFill>
                <a:schemeClr val="bg1">
                  <a:lumMod val="50000"/>
                </a:schemeClr>
              </a:solidFill>
              <a:latin typeface="Arial" pitchFamily="34" charset="0"/>
              <a:cs typeface="Arial" pitchFamily="34" charset="0"/>
            </a:endParaRPr>
          </a:p>
        </p:txBody>
      </p:sp>
      <p:pic>
        <p:nvPicPr>
          <p:cNvPr id="4098"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4691243" y="1619250"/>
            <a:ext cx="4198577"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59808C33-1D45-4077-AC51-BA14B8665673}" type="slidenum">
              <a:rPr lang="en-GB" smtClean="0"/>
              <a:pPr/>
              <a:t>8</a:t>
            </a:fld>
            <a:endParaRPr lang="en-GB" dirty="0"/>
          </a:p>
        </p:txBody>
      </p:sp>
      <p:sp>
        <p:nvSpPr>
          <p:cNvPr id="3" name="TextBox 2"/>
          <p:cNvSpPr txBox="1"/>
          <p:nvPr/>
        </p:nvSpPr>
        <p:spPr>
          <a:xfrm>
            <a:off x="0" y="6629929"/>
            <a:ext cx="4392488" cy="215444"/>
          </a:xfrm>
          <a:prstGeom prst="rect">
            <a:avLst/>
          </a:prstGeom>
          <a:noFill/>
        </p:spPr>
        <p:txBody>
          <a:bodyPr wrap="square" rtlCol="0">
            <a:spAutoFit/>
          </a:bodyPr>
          <a:lstStyle/>
          <a:p>
            <a:r>
              <a:rPr lang="en-GB" sz="800" dirty="0" smtClean="0"/>
              <a:t>* 31 </a:t>
            </a:r>
            <a:r>
              <a:rPr lang="ru-RU" sz="800" dirty="0" smtClean="0"/>
              <a:t>декабря </a:t>
            </a:r>
            <a:r>
              <a:rPr lang="en-GB" sz="800" dirty="0" smtClean="0"/>
              <a:t>2014</a:t>
            </a:r>
            <a:r>
              <a:rPr lang="ru-RU" sz="800" dirty="0" smtClean="0"/>
              <a:t> г. </a:t>
            </a:r>
            <a:endParaRPr lang="en-GB" sz="800" dirty="0"/>
          </a:p>
        </p:txBody>
      </p:sp>
    </p:spTree>
    <p:extLst>
      <p:ext uri="{BB962C8B-B14F-4D97-AF65-F5344CB8AC3E}">
        <p14:creationId xmlns:p14="http://schemas.microsoft.com/office/powerpoint/2010/main" val="4084193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u-RU" dirty="0" smtClean="0"/>
              <a:t>На что можно сделать упор </a:t>
            </a:r>
            <a:r>
              <a:rPr lang="en-GB" dirty="0" smtClean="0"/>
              <a:t>…. </a:t>
            </a:r>
            <a:endParaRPr lang="en-GB" dirty="0"/>
          </a:p>
        </p:txBody>
      </p:sp>
      <p:sp>
        <p:nvSpPr>
          <p:cNvPr id="4" name="Slide Number Placeholder 3"/>
          <p:cNvSpPr>
            <a:spLocks noGrp="1"/>
          </p:cNvSpPr>
          <p:nvPr>
            <p:ph type="sldNum" sz="quarter" idx="12"/>
          </p:nvPr>
        </p:nvSpPr>
        <p:spPr/>
        <p:txBody>
          <a:bodyPr/>
          <a:lstStyle/>
          <a:p>
            <a:fld id="{59808C33-1D45-4077-AC51-BA14B8665673}" type="slidenum">
              <a:rPr lang="en-GB" smtClean="0">
                <a:solidFill>
                  <a:prstClr val="black"/>
                </a:solidFill>
              </a:rPr>
              <a:pPr/>
              <a:t>9</a:t>
            </a:fld>
            <a:endParaRPr lang="en-GB" dirty="0">
              <a:solidFill>
                <a:prstClr val="black"/>
              </a:solidFill>
            </a:endParaRPr>
          </a:p>
        </p:txBody>
      </p:sp>
      <p:sp>
        <p:nvSpPr>
          <p:cNvPr id="5" name="Rectangle 4"/>
          <p:cNvSpPr/>
          <p:nvPr/>
        </p:nvSpPr>
        <p:spPr>
          <a:xfrm>
            <a:off x="389176" y="1690637"/>
            <a:ext cx="2494693" cy="18007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algn="ctr"/>
            <a:r>
              <a:rPr lang="ru-RU" sz="1500" b="1" dirty="0" smtClean="0">
                <a:solidFill>
                  <a:prstClr val="white"/>
                </a:solidFill>
              </a:rPr>
              <a:t>Взаимодействие с институтами мирового класса с целью поиска и развития кадрового потенциала мирового уровня</a:t>
            </a:r>
            <a:endParaRPr lang="en-GB" sz="1500" b="1" dirty="0">
              <a:solidFill>
                <a:prstClr val="white"/>
              </a:solidFill>
            </a:endParaRPr>
          </a:p>
        </p:txBody>
      </p:sp>
      <p:sp>
        <p:nvSpPr>
          <p:cNvPr id="6" name="Rectangle 5"/>
          <p:cNvSpPr/>
          <p:nvPr/>
        </p:nvSpPr>
        <p:spPr>
          <a:xfrm>
            <a:off x="3319658" y="1700808"/>
            <a:ext cx="2494693" cy="1800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algn="ctr"/>
            <a:r>
              <a:rPr lang="ru-RU" sz="2000" b="1" dirty="0" smtClean="0">
                <a:solidFill>
                  <a:prstClr val="white"/>
                </a:solidFill>
              </a:rPr>
              <a:t>Активное управление карьерой с целью развития возможностей и потенциала </a:t>
            </a:r>
            <a:endParaRPr lang="en-GB" sz="2000" b="1" dirty="0" smtClean="0">
              <a:solidFill>
                <a:prstClr val="white"/>
              </a:solidFill>
            </a:endParaRPr>
          </a:p>
        </p:txBody>
      </p:sp>
      <p:sp>
        <p:nvSpPr>
          <p:cNvPr id="7" name="Rectangle 6"/>
          <p:cNvSpPr/>
          <p:nvPr/>
        </p:nvSpPr>
        <p:spPr>
          <a:xfrm>
            <a:off x="6250141" y="1700808"/>
            <a:ext cx="2494693" cy="180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algn="ctr"/>
            <a:r>
              <a:rPr lang="ru-RU" sz="2000" b="1" dirty="0" smtClean="0">
                <a:solidFill>
                  <a:prstClr val="white"/>
                </a:solidFill>
              </a:rPr>
              <a:t>Уделять первостепенное внимание эффективности и достижению результата </a:t>
            </a:r>
            <a:endParaRPr lang="en-GB" sz="2000" b="1" dirty="0">
              <a:solidFill>
                <a:prstClr val="white"/>
              </a:solidFill>
            </a:endParaRPr>
          </a:p>
        </p:txBody>
      </p:sp>
      <p:sp>
        <p:nvSpPr>
          <p:cNvPr id="8" name="Rectangle 7"/>
          <p:cNvSpPr/>
          <p:nvPr/>
        </p:nvSpPr>
        <p:spPr>
          <a:xfrm>
            <a:off x="3320108" y="4173368"/>
            <a:ext cx="2494693" cy="180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algn="ctr"/>
            <a:r>
              <a:rPr lang="ru-RU" sz="2000" b="1" dirty="0" smtClean="0">
                <a:solidFill>
                  <a:prstClr val="white"/>
                </a:solidFill>
              </a:rPr>
              <a:t>Инклюзивное лидерство во всем что мы делаем</a:t>
            </a:r>
            <a:endParaRPr lang="en-GB" sz="2000" b="1" dirty="0">
              <a:solidFill>
                <a:prstClr val="white"/>
              </a:solidFill>
            </a:endParaRPr>
          </a:p>
        </p:txBody>
      </p:sp>
      <p:sp>
        <p:nvSpPr>
          <p:cNvPr id="9" name="Rectangle 8"/>
          <p:cNvSpPr/>
          <p:nvPr/>
        </p:nvSpPr>
        <p:spPr>
          <a:xfrm>
            <a:off x="389177" y="4173367"/>
            <a:ext cx="2494693" cy="1800000"/>
          </a:xfrm>
          <a:prstGeom prst="rect">
            <a:avLst/>
          </a:prstGeom>
          <a:solidFill>
            <a:srgbClr val="66666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algn="ctr"/>
            <a:r>
              <a:rPr lang="ru-RU" sz="2000" b="1" dirty="0" smtClean="0">
                <a:solidFill>
                  <a:prstClr val="white"/>
                </a:solidFill>
              </a:rPr>
              <a:t>Упор на высокое качество обучения и развития</a:t>
            </a:r>
            <a:endParaRPr lang="en-GB" sz="2000" b="1" dirty="0">
              <a:solidFill>
                <a:prstClr val="white"/>
              </a:solidFill>
            </a:endParaRPr>
          </a:p>
        </p:txBody>
      </p:sp>
      <p:sp>
        <p:nvSpPr>
          <p:cNvPr id="10" name="Rectangle 9"/>
          <p:cNvSpPr/>
          <p:nvPr/>
        </p:nvSpPr>
        <p:spPr>
          <a:xfrm>
            <a:off x="6251040" y="4173368"/>
            <a:ext cx="2494693" cy="1800000"/>
          </a:xfrm>
          <a:prstGeom prst="rect">
            <a:avLst/>
          </a:prstGeom>
          <a:solidFill>
            <a:srgbClr val="E6B5A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p>
            <a:pPr algn="ctr"/>
            <a:r>
              <a:rPr lang="ru-RU" sz="2000" b="1" dirty="0" smtClean="0">
                <a:solidFill>
                  <a:prstClr val="white"/>
                </a:solidFill>
              </a:rPr>
              <a:t>Включение гибких рабочих практик при любой возможности</a:t>
            </a:r>
            <a:endParaRPr lang="en-GB" sz="2000" b="1" dirty="0">
              <a:solidFill>
                <a:prstClr val="white"/>
              </a:solidFill>
            </a:endParaRPr>
          </a:p>
        </p:txBody>
      </p:sp>
      <p:sp>
        <p:nvSpPr>
          <p:cNvPr id="14" name="TextBox 13"/>
          <p:cNvSpPr txBox="1"/>
          <p:nvPr/>
        </p:nvSpPr>
        <p:spPr>
          <a:xfrm>
            <a:off x="507638" y="3645024"/>
            <a:ext cx="2160240" cy="369332"/>
          </a:xfrm>
          <a:prstGeom prst="rect">
            <a:avLst/>
          </a:prstGeom>
          <a:noFill/>
        </p:spPr>
        <p:txBody>
          <a:bodyPr wrap="square" rtlCol="0">
            <a:spAutoFit/>
          </a:bodyPr>
          <a:lstStyle/>
          <a:p>
            <a:pPr algn="ctr"/>
            <a:r>
              <a:rPr lang="ru-RU" b="1" dirty="0" smtClean="0">
                <a:solidFill>
                  <a:prstClr val="white">
                    <a:lumMod val="65000"/>
                  </a:prstClr>
                </a:solidFill>
              </a:rPr>
              <a:t>Потенциал </a:t>
            </a:r>
            <a:endParaRPr lang="en-GB" b="1" dirty="0">
              <a:solidFill>
                <a:prstClr val="white">
                  <a:lumMod val="65000"/>
                </a:prstClr>
              </a:solidFill>
            </a:endParaRPr>
          </a:p>
        </p:txBody>
      </p:sp>
      <p:sp>
        <p:nvSpPr>
          <p:cNvPr id="15" name="TextBox 14"/>
          <p:cNvSpPr txBox="1"/>
          <p:nvPr/>
        </p:nvSpPr>
        <p:spPr>
          <a:xfrm>
            <a:off x="3487334" y="3645024"/>
            <a:ext cx="2160240" cy="369332"/>
          </a:xfrm>
          <a:prstGeom prst="rect">
            <a:avLst/>
          </a:prstGeom>
          <a:noFill/>
        </p:spPr>
        <p:txBody>
          <a:bodyPr wrap="square" rtlCol="0">
            <a:spAutoFit/>
          </a:bodyPr>
          <a:lstStyle/>
          <a:p>
            <a:pPr algn="ctr"/>
            <a:r>
              <a:rPr lang="ru-RU" b="1" dirty="0" smtClean="0">
                <a:solidFill>
                  <a:prstClr val="white">
                    <a:lumMod val="65000"/>
                  </a:prstClr>
                </a:solidFill>
              </a:rPr>
              <a:t>Стремление </a:t>
            </a:r>
            <a:endParaRPr lang="en-GB" b="1" dirty="0">
              <a:solidFill>
                <a:prstClr val="white">
                  <a:lumMod val="65000"/>
                </a:prstClr>
              </a:solidFill>
            </a:endParaRPr>
          </a:p>
        </p:txBody>
      </p:sp>
      <p:sp>
        <p:nvSpPr>
          <p:cNvPr id="16" name="TextBox 15"/>
          <p:cNvSpPr txBox="1"/>
          <p:nvPr/>
        </p:nvSpPr>
        <p:spPr>
          <a:xfrm>
            <a:off x="6228183" y="3573016"/>
            <a:ext cx="2736305" cy="615553"/>
          </a:xfrm>
          <a:prstGeom prst="rect">
            <a:avLst/>
          </a:prstGeom>
          <a:noFill/>
        </p:spPr>
        <p:txBody>
          <a:bodyPr wrap="square" rtlCol="0">
            <a:spAutoFit/>
          </a:bodyPr>
          <a:lstStyle/>
          <a:p>
            <a:pPr algn="ctr"/>
            <a:r>
              <a:rPr lang="ru-RU" sz="1700" b="1" dirty="0" smtClean="0">
                <a:solidFill>
                  <a:prstClr val="white">
                    <a:lumMod val="65000"/>
                  </a:prstClr>
                </a:solidFill>
              </a:rPr>
              <a:t>Конкурентные преимущества </a:t>
            </a:r>
            <a:endParaRPr lang="en-GB" sz="1700" b="1" dirty="0">
              <a:solidFill>
                <a:prstClr val="white">
                  <a:lumMod val="65000"/>
                </a:prstClr>
              </a:solidFill>
            </a:endParaRPr>
          </a:p>
        </p:txBody>
      </p:sp>
    </p:spTree>
    <p:extLst>
      <p:ext uri="{BB962C8B-B14F-4D97-AF65-F5344CB8AC3E}">
        <p14:creationId xmlns:p14="http://schemas.microsoft.com/office/powerpoint/2010/main" val="218477202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OGO" val="C:\Program Files\BG Templates\PowerPoint Logos\BG GROUP_(title)_(black).png"/>
  <p:tag name="LOGONAME" val="BG GROUP"/>
</p:tagLst>
</file>

<file path=ppt/theme/theme1.xml><?xml version="1.0" encoding="utf-8"?>
<a:theme xmlns:a="http://schemas.openxmlformats.org/drawingml/2006/main" name="Office Theme">
  <a:themeElements>
    <a:clrScheme name="BG Colours">
      <a:dk1>
        <a:sysClr val="windowText" lastClr="000000"/>
      </a:dk1>
      <a:lt1>
        <a:sysClr val="window" lastClr="FFFFFF"/>
      </a:lt1>
      <a:dk2>
        <a:srgbClr val="FF8500"/>
      </a:dk2>
      <a:lt2>
        <a:srgbClr val="EEECE1"/>
      </a:lt2>
      <a:accent1>
        <a:srgbClr val="FF8500"/>
      </a:accent1>
      <a:accent2>
        <a:srgbClr val="993300"/>
      </a:accent2>
      <a:accent3>
        <a:srgbClr val="FFCC99"/>
      </a:accent3>
      <a:accent4>
        <a:srgbClr val="666666"/>
      </a:accent4>
      <a:accent5>
        <a:srgbClr val="B1BE24"/>
      </a:accent5>
      <a:accent6>
        <a:srgbClr val="CCD5EA"/>
      </a:accent6>
      <a:hlink>
        <a:srgbClr val="0000FF"/>
      </a:hlink>
      <a:folHlink>
        <a:srgbClr val="800080"/>
      </a:folHlink>
    </a:clrScheme>
    <a:fontScheme name="BG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BG Colours">
      <a:dk1>
        <a:sysClr val="windowText" lastClr="000000"/>
      </a:dk1>
      <a:lt1>
        <a:sysClr val="window" lastClr="FFFFFF"/>
      </a:lt1>
      <a:dk2>
        <a:srgbClr val="FF8500"/>
      </a:dk2>
      <a:lt2>
        <a:srgbClr val="EEECE1"/>
      </a:lt2>
      <a:accent1>
        <a:srgbClr val="FF8500"/>
      </a:accent1>
      <a:accent2>
        <a:srgbClr val="993300"/>
      </a:accent2>
      <a:accent3>
        <a:srgbClr val="FFCC99"/>
      </a:accent3>
      <a:accent4>
        <a:srgbClr val="666666"/>
      </a:accent4>
      <a:accent5>
        <a:srgbClr val="B1BE24"/>
      </a:accent5>
      <a:accent6>
        <a:srgbClr val="CCD5EA"/>
      </a:accent6>
      <a:hlink>
        <a:srgbClr val="0000FF"/>
      </a:hlink>
      <a:folHlink>
        <a:srgbClr val="800080"/>
      </a:folHlink>
    </a:clrScheme>
    <a:fontScheme name="BG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isl xmlns:xsi="http://www.w3.org/2001/XMLSchema-instance" xmlns:xsd="http://www.w3.org/2001/XMLSchema" xmlns="http://www.boldonjames.com/2008/01/sie/internal/label" sislVersion="0" policy="b5b2165e-8acf-48b8-a935-01f1f90977f0">
  <element uid="id_classification_businessvalue" value=""/>
</sisl>
</file>

<file path=customXml/itemProps1.xml><?xml version="1.0" encoding="utf-8"?>
<ds:datastoreItem xmlns:ds="http://schemas.openxmlformats.org/officeDocument/2006/customXml" ds:itemID="{4C18A577-C5A7-47CE-B5CB-562AA24CA525}">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emplate/>
  <TotalTime>3764</TotalTime>
  <Words>930</Words>
  <Application>Microsoft Office PowerPoint</Application>
  <PresentationFormat>Экран (4:3)</PresentationFormat>
  <Paragraphs>115</Paragraphs>
  <Slides>10</Slides>
  <Notes>10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2</vt:i4>
      </vt:variant>
      <vt:variant>
        <vt:lpstr>Заголовки слайдов</vt:lpstr>
      </vt:variant>
      <vt:variant>
        <vt:i4>10</vt:i4>
      </vt:variant>
    </vt:vector>
  </HeadingPairs>
  <TitlesOfParts>
    <vt:vector size="15" baseType="lpstr">
      <vt:lpstr>MS PGothic</vt:lpstr>
      <vt:lpstr>Arial</vt:lpstr>
      <vt:lpstr>Calibri</vt:lpstr>
      <vt:lpstr>Office Theme</vt:lpstr>
      <vt:lpstr>1_Office Theme</vt:lpstr>
      <vt:lpstr>Роль женщин в нефтегазовом секторе </vt:lpstr>
      <vt:lpstr>Первые впечатления</vt:lpstr>
      <vt:lpstr>Факты, мнения</vt:lpstr>
      <vt:lpstr>Женщины в газовом секторе</vt:lpstr>
      <vt:lpstr>Области, в которых женщины заняты больше всего</vt:lpstr>
      <vt:lpstr>Некоторые препятствия </vt:lpstr>
      <vt:lpstr>Наша позиция …</vt:lpstr>
      <vt:lpstr>Получится ли у нас?  20% к 2020 г. </vt:lpstr>
      <vt:lpstr>На что можно сделать упор …. </vt:lpstr>
      <vt:lpstr>Личные выводы</vt:lpstr>
    </vt:vector>
  </TitlesOfParts>
  <Company>BG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2015-09-24 Women in the oil and gas sector .pptx</dc:title>
  <dc:creator>Nugymarova, Saya</dc:creator>
  <cp:keywords>Unclassified::</cp:keywords>
  <dc:description>Version 1.1.1</dc:description>
  <cp:lastModifiedBy>KAZENERGY_PC08</cp:lastModifiedBy>
  <cp:revision>107</cp:revision>
  <cp:lastPrinted>2015-09-28T23:38:10Z</cp:lastPrinted>
  <dcterms:created xsi:type="dcterms:W3CDTF">2010-10-09T11:27:32Z</dcterms:created>
  <dcterms:modified xsi:type="dcterms:W3CDTF">2015-09-28T23:38:16Z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G Template">
    <vt:bool>true</vt:bool>
  </property>
  <property fmtid="{D5CDD505-2E9C-101B-9397-08002B2CF9AE}" pid="3" name="Presentation Type">
    <vt:lpwstr>BG Presentation</vt:lpwstr>
  </property>
  <property fmtid="{D5CDD505-2E9C-101B-9397-08002B2CF9AE}" pid="4" name="docIndexRef">
    <vt:lpwstr>a842b7a2-6188-4145-948a-b995773e426d</vt:lpwstr>
  </property>
  <property fmtid="{D5CDD505-2E9C-101B-9397-08002B2CF9AE}" pid="5" name="bjDocumentLabelXML">
    <vt:lpwstr>&lt;?xml version="1.0"?&gt;&lt;sisl xmlns:xsi="http://www.w3.org/2001/XMLSchema-instance" xmlns:xsd="http://www.w3.org/2001/XMLSchema" sislVersion="0" policy="b5b2165e-8acf-48b8-a935-01f1f90977f0" xmlns="http://www.boldonjames.com/2008/01/sie/internal/label"&gt;  &lt;el</vt:lpwstr>
  </property>
  <property fmtid="{D5CDD505-2E9C-101B-9397-08002B2CF9AE}" pid="6" name="bjDocumentLabelXML-0">
    <vt:lpwstr>ement uid="id_classification_businessvalue" value="" /&gt;&lt;/sisl&gt;</vt:lpwstr>
  </property>
  <property fmtid="{D5CDD505-2E9C-101B-9397-08002B2CF9AE}" pid="7" name="bjDocumentSecurityLabel">
    <vt:lpwstr>Unclassified</vt:lpwstr>
  </property>
</Properties>
</file>