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72" r:id="rId3"/>
    <p:sldId id="264" r:id="rId4"/>
    <p:sldId id="270" r:id="rId5"/>
    <p:sldId id="258" r:id="rId6"/>
    <p:sldId id="266" r:id="rId7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346" cy="495131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47" y="3"/>
            <a:ext cx="2946345" cy="495131"/>
          </a:xfrm>
          <a:prstGeom prst="rect">
            <a:avLst/>
          </a:prstGeom>
        </p:spPr>
        <p:txBody>
          <a:bodyPr vert="horz" lIns="90593" tIns="45296" rIns="90593" bIns="45296" rtlCol="0"/>
          <a:lstStyle>
            <a:lvl1pPr algn="r">
              <a:defRPr sz="1200"/>
            </a:lvl1pPr>
          </a:lstStyle>
          <a:p>
            <a:fld id="{B9009463-7F9D-4F86-842A-B06307E2C414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3" tIns="45296" rIns="90593" bIns="452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52633"/>
            <a:ext cx="5437823" cy="3886942"/>
          </a:xfrm>
          <a:prstGeom prst="rect">
            <a:avLst/>
          </a:prstGeom>
        </p:spPr>
        <p:txBody>
          <a:bodyPr vert="horz" lIns="90593" tIns="45296" rIns="90593" bIns="4529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9121"/>
            <a:ext cx="2946346" cy="495131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47" y="9379121"/>
            <a:ext cx="2946345" cy="495131"/>
          </a:xfrm>
          <a:prstGeom prst="rect">
            <a:avLst/>
          </a:prstGeom>
        </p:spPr>
        <p:txBody>
          <a:bodyPr vert="horz" lIns="90593" tIns="45296" rIns="90593" bIns="45296" rtlCol="0" anchor="b"/>
          <a:lstStyle>
            <a:lvl1pPr algn="r">
              <a:defRPr sz="1200"/>
            </a:lvl1pPr>
          </a:lstStyle>
          <a:p>
            <a:fld id="{8A59B96A-516C-41B6-9A51-2FCF2965D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6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99493-6412-4470-9830-D005B358D66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16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11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5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83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1" y="712800"/>
            <a:ext cx="11171238" cy="752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GB" sz="1950" b="1" kern="1200" cap="none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508001" y="1528763"/>
            <a:ext cx="11171238" cy="4830762"/>
          </a:xfrm>
          <a:prstGeom prst="rect">
            <a:avLst/>
          </a:prstGeom>
        </p:spPr>
        <p:txBody>
          <a:bodyPr/>
          <a:lstStyle>
            <a:lvl1pPr marL="0" indent="0" defTabSz="290638">
              <a:lnSpc>
                <a:spcPct val="140000"/>
              </a:lnSpc>
              <a:spcBef>
                <a:spcPts val="0"/>
              </a:spcBef>
              <a:defRPr sz="1138"/>
            </a:lvl1pPr>
            <a:lvl2pPr marL="143325" indent="-143325" defTabSz="290638">
              <a:lnSpc>
                <a:spcPct val="140000"/>
              </a:lnSpc>
              <a:spcBef>
                <a:spcPts val="0"/>
              </a:spcBef>
              <a:defRPr sz="1138"/>
            </a:lvl2pPr>
            <a:lvl3pPr marL="334070" indent="-158651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138"/>
            </a:lvl3pPr>
            <a:lvl4pPr marL="477395" indent="-143325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138"/>
            </a:lvl4pPr>
            <a:lvl5pPr marL="600245" indent="-122850" defTabSz="29063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tabLst/>
              <a:defRPr sz="975"/>
            </a:lvl5pPr>
            <a:lvl6pPr marL="714320" indent="-114075" defTabSz="290638">
              <a:lnSpc>
                <a:spcPct val="14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894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990576" rtl="0" eaLnBrk="1" latinLnBrk="0" hangingPunct="1">
              <a:defRPr lang="en-US" sz="691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April 2017</a:t>
            </a:r>
            <a:endParaRPr lang="en-GB" dirty="0"/>
          </a:p>
        </p:txBody>
      </p:sp>
      <p:sp>
        <p:nvSpPr>
          <p:cNvPr id="16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69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7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691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Footer </a:t>
            </a:r>
          </a:p>
        </p:txBody>
      </p:sp>
    </p:spTree>
    <p:extLst>
      <p:ext uri="{BB962C8B-B14F-4D97-AF65-F5344CB8AC3E}">
        <p14:creationId xmlns:p14="http://schemas.microsoft.com/office/powerpoint/2010/main" val="34079523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87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7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2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6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7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56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42B2C-562D-47DC-8AE0-9BDE573BB833}" type="datetimeFigureOut">
              <a:rPr lang="ru-RU" smtClean="0"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AFD1B-0447-452B-863B-72C0368031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0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ll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azakhstan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391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7C35A9-67E9-4E23-85D4-7C73AFF51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625" y="539483"/>
            <a:ext cx="1598476" cy="105442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1685" y="2472815"/>
            <a:ext cx="73766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ИНТЕЛЛЕКТУАЛЬНЫЙ 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КОМАНДНЫЙ КОНКУРС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ENERGY CHALLENGE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F412A15-02CE-4C9B-B926-CB54CF930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86" y="505927"/>
            <a:ext cx="1210294" cy="112153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41685" y="6053625"/>
            <a:ext cx="61857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Астана, 2018 год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 descr="C:\Users\КЕ60\AppData\Local\Microsoft\Windows\Temporary Internet Files\Content.Word\Конкурс-0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419" y="0"/>
            <a:ext cx="40290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503338" y="1544260"/>
            <a:ext cx="9988354" cy="477413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58055" y="1501000"/>
            <a:ext cx="1459514" cy="925264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команду из</a:t>
            </a:r>
            <a:r>
              <a:rPr lang="en-US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3-5 </a:t>
            </a:r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algn="ctr"/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апрель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4866" y="1517438"/>
            <a:ext cx="1720865" cy="925264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 креативное название команды</a:t>
            </a:r>
          </a:p>
          <a:p>
            <a:pPr algn="ctr"/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апрель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16291" y="1501615"/>
            <a:ext cx="1777018" cy="924649"/>
          </a:xfrm>
          <a:prstGeom prst="rect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 анкету и зарегистрировать команду </a:t>
            </a:r>
          </a:p>
          <a:p>
            <a:pPr algn="ctr"/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15 мая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58055" y="2589273"/>
            <a:ext cx="1459514" cy="1035558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подтверждение о регистрации</a:t>
            </a:r>
          </a:p>
          <a:p>
            <a:pPr algn="ctr"/>
            <a:r>
              <a:rPr lang="ru-RU" sz="1138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3-х дней со дня регистрации</a:t>
            </a:r>
            <a:endParaRPr lang="en-US" sz="1138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30725" y="2589272"/>
            <a:ext cx="1569866" cy="1010697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вебинаре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работать в проектной команде?»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18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июня, в 13:00 часов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64867" y="2580062"/>
            <a:ext cx="1719444" cy="1009402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Всей командой записать </a:t>
            </a:r>
            <a:r>
              <a:rPr lang="ru-RU" sz="1138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видеорезюме</a:t>
            </a:r>
            <a:endParaRPr lang="ru-RU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38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июнь</a:t>
            </a:r>
            <a:endParaRPr lang="ru-RU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64244" y="3796449"/>
            <a:ext cx="1482105" cy="1006384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подтверждение о прохождении 1-го отборочного тура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10 июля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19697" y="3777465"/>
            <a:ext cx="1777646" cy="1009546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паспорт проекта (проектные работы) установленного образца 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до 25 августа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91894" y="4974451"/>
            <a:ext cx="1692417" cy="11484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защите проекта перед членами жюри 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02 октября,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Астана</a:t>
            </a:r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21096" y="4963891"/>
            <a:ext cx="1774847" cy="11640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Финальная защита проекта в стиле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elevator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награждение победителей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 03 октября,                     г. Астана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38457" y="4974451"/>
            <a:ext cx="1562135" cy="11484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тренинге N</a:t>
            </a:r>
            <a:r>
              <a:rPr lang="en-US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plorers «Новые технологии мышления» </a:t>
            </a:r>
          </a:p>
          <a:p>
            <a:pPr lvl="0"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04-05 октября,              г. Астана 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3165969" y="1783544"/>
            <a:ext cx="454771" cy="360176"/>
          </a:xfrm>
          <a:prstGeom prst="rightArrow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2" name="Right Arrow 21"/>
          <p:cNvSpPr/>
          <p:nvPr/>
        </p:nvSpPr>
        <p:spPr>
          <a:xfrm>
            <a:off x="5439113" y="4084776"/>
            <a:ext cx="427230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3" name="Right Arrow 22"/>
          <p:cNvSpPr/>
          <p:nvPr/>
        </p:nvSpPr>
        <p:spPr>
          <a:xfrm>
            <a:off x="3182421" y="4077211"/>
            <a:ext cx="450450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4" name="Right Arrow 23"/>
          <p:cNvSpPr/>
          <p:nvPr/>
        </p:nvSpPr>
        <p:spPr>
          <a:xfrm>
            <a:off x="3156875" y="2938901"/>
            <a:ext cx="475995" cy="360176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5" name="Right Arrow 24"/>
          <p:cNvSpPr/>
          <p:nvPr/>
        </p:nvSpPr>
        <p:spPr>
          <a:xfrm>
            <a:off x="7736649" y="2929271"/>
            <a:ext cx="453370" cy="355562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6" name="Right Arrow 25"/>
          <p:cNvSpPr/>
          <p:nvPr/>
        </p:nvSpPr>
        <p:spPr>
          <a:xfrm>
            <a:off x="5423032" y="1775115"/>
            <a:ext cx="455958" cy="360176"/>
          </a:xfrm>
          <a:prstGeom prst="rightArrow">
            <a:avLst/>
          </a:prstGeom>
          <a:solidFill>
            <a:srgbClr val="D8E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7" name="Right Arrow 26"/>
          <p:cNvSpPr/>
          <p:nvPr/>
        </p:nvSpPr>
        <p:spPr>
          <a:xfrm>
            <a:off x="5439113" y="5242588"/>
            <a:ext cx="436940" cy="36017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28" name="Right Arrow 27"/>
          <p:cNvSpPr/>
          <p:nvPr/>
        </p:nvSpPr>
        <p:spPr>
          <a:xfrm>
            <a:off x="7736649" y="5242588"/>
            <a:ext cx="463668" cy="36017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0" name="Right Arrow 22"/>
          <p:cNvSpPr/>
          <p:nvPr/>
        </p:nvSpPr>
        <p:spPr>
          <a:xfrm>
            <a:off x="7764006" y="4053109"/>
            <a:ext cx="436311" cy="360176"/>
          </a:xfrm>
          <a:prstGeom prst="rightArrow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2" name="Rectangle 15"/>
          <p:cNvSpPr/>
          <p:nvPr/>
        </p:nvSpPr>
        <p:spPr>
          <a:xfrm>
            <a:off x="3669145" y="3789533"/>
            <a:ext cx="1716614" cy="1006384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вебинаре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138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эффективной презентации»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</a:t>
            </a:r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июля, в 13:00 часов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13"/>
          <p:cNvSpPr/>
          <p:nvPr/>
        </p:nvSpPr>
        <p:spPr>
          <a:xfrm>
            <a:off x="5918298" y="2587435"/>
            <a:ext cx="1777645" cy="992967"/>
          </a:xfrm>
          <a:prstGeom prst="rect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видеорезюме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организаторам</a:t>
            </a:r>
          </a:p>
          <a:p>
            <a:pPr algn="ctr"/>
            <a:endParaRPr lang="ru-RU" sz="1138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38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</a:t>
            </a:r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до 15 июня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ight Arrow 24"/>
          <p:cNvSpPr/>
          <p:nvPr/>
        </p:nvSpPr>
        <p:spPr>
          <a:xfrm>
            <a:off x="5423032" y="2926964"/>
            <a:ext cx="474913" cy="360176"/>
          </a:xfrm>
          <a:prstGeom prst="rightArrow">
            <a:avLst/>
          </a:prstGeom>
          <a:solidFill>
            <a:srgbClr val="99D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  <p:sp>
        <p:nvSpPr>
          <p:cNvPr id="35" name="Rectangle 15"/>
          <p:cNvSpPr/>
          <p:nvPr/>
        </p:nvSpPr>
        <p:spPr>
          <a:xfrm>
            <a:off x="8238456" y="3777639"/>
            <a:ext cx="1562135" cy="983253"/>
          </a:xfrm>
          <a:prstGeom prst="rect">
            <a:avLst/>
          </a:prstGeom>
          <a:solidFill>
            <a:srgbClr val="DFD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</a:t>
            </a:r>
            <a:r>
              <a:rPr lang="ru-RU" sz="1138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вебинаре</a:t>
            </a:r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тему: «Внимание. Время. Питч»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сентябрь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503337" y="488133"/>
            <a:ext cx="9297253" cy="545766"/>
          </a:xfrm>
          <a:prstGeom prst="rect">
            <a:avLst/>
          </a:prstGeom>
          <a:solidFill>
            <a:srgbClr val="016CB4"/>
          </a:solidFill>
          <a:ln w="6350">
            <a:noFill/>
            <a:miter lim="800000"/>
            <a:headEnd/>
            <a:tailEnd/>
          </a:ln>
        </p:spPr>
        <p:txBody>
          <a:bodyPr wrap="none" lIns="45720" rIns="45720"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ПРОВЕДЕНИЯ ИНТЕЛЛЕКТУАЛЬНОГО КОМАНДНОГО КОНКУРСА</a:t>
            </a:r>
            <a:b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ENERGY CHALLENGE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2018 ГОДУ</a:t>
            </a:r>
            <a:endParaRPr lang="en-US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17"/>
          <p:cNvSpPr/>
          <p:nvPr/>
        </p:nvSpPr>
        <p:spPr>
          <a:xfrm>
            <a:off x="1673214" y="4986412"/>
            <a:ext cx="1464163" cy="11484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3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тезисы и презентации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Срок: </a:t>
            </a:r>
          </a:p>
          <a:p>
            <a:pPr algn="ctr"/>
            <a:r>
              <a:rPr lang="ru-RU" sz="1138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20 сентября</a:t>
            </a:r>
            <a:endParaRPr lang="en-US" sz="1138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38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ight Arrow 26"/>
          <p:cNvSpPr/>
          <p:nvPr/>
        </p:nvSpPr>
        <p:spPr>
          <a:xfrm>
            <a:off x="3182420" y="5265253"/>
            <a:ext cx="450450" cy="35117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 err="1"/>
          </a:p>
        </p:txBody>
      </p:sp>
    </p:spTree>
    <p:extLst>
      <p:ext uri="{BB962C8B-B14F-4D97-AF65-F5344CB8AC3E}">
        <p14:creationId xmlns:p14="http://schemas.microsoft.com/office/powerpoint/2010/main" val="146265795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56" y="-58723"/>
            <a:ext cx="516460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7277" y="1772807"/>
            <a:ext cx="7222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Роял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Датч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Шелл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международный концерн, объединяющий энергетические и нефтехимические компании, штаб-квартира которого расположена в Гааге, Нидерланды. В настоящее время, «Шелл» является одним из крупнейших иностранных инвесторов в экономику Казахстана.  Компания «Шелл» работает в Казахстане с 199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 и является активным членом KAZENERGY с 2006 года.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Являясь одним из крупных инвесторов в стране, компания «Шелл» вложила свыше 8 миллионов долларов США в добровольные социальные проекты, которые направлены на поддержку предпринимателей, проведение образовательных программ STEM и дорожную безопасность.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www.shell.com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F412A15-02CE-4C9B-B926-CB54CF930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82" y="378375"/>
            <a:ext cx="1157828" cy="1072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12D5E9F-D0F9-40A3-AEF4-A6F5F59666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563" y="5705384"/>
            <a:ext cx="2340316" cy="84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3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894" y="0"/>
            <a:ext cx="516460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97C35A9-67E9-4E23-85D4-7C73AFF513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445744"/>
            <a:ext cx="1605268" cy="105890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7593" y="2025554"/>
            <a:ext cx="72391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«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KAZENERGY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крупнейшее отраслевое объединение, в состав которого входят свыше 80 компаний нефтегазового и энергетического секторов страны. Это добывающие, транспортные, сервисные, геофизические, урановые и другие транснациональные и отечественные компании. Ассоциация имеет значительный опыт в выполнении проектов, направленных на развитие системы образования и поддержки талантливой молодежи. С 2007 года реализуется ряд образовательных программ, в том числе стипендиальные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грантовые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программы, с целью вовлечения и стимулирования молодежи к творческим и профессиональным достижениям проводятся конкурсы на разработку инновационных проектов, интеллектуальные игры,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дебатные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турниры, тематические олимпиады и другие мероприятия.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kazenergy.com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7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801" y="0"/>
            <a:ext cx="45301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-15003" y="950586"/>
            <a:ext cx="1132974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 fontAlgn="t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конкурса: </a:t>
            </a:r>
          </a:p>
          <a:p>
            <a:pPr indent="449580" algn="just" fontAlgn="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развития инновационных решений энергетических задач среди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t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студенческой молодежи Казахстана.</a:t>
            </a:r>
          </a:p>
          <a:p>
            <a:pPr indent="449580" algn="just" fontAlgn="t">
              <a:spcAft>
                <a:spcPts val="0"/>
              </a:spcAft>
            </a:pP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конкурса: 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профессионального и личностного потенциала студентов;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широкое понимание важности энергетики и связанных с ней проблем;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 развитие инженерного мышления и творчества;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передавать передовой опыт и технические навыки индустрии студентам;</a:t>
            </a:r>
          </a:p>
          <a:p>
            <a:pPr marL="742950" lvl="1" indent="-285750" algn="just" fontAlgn="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укреплению связей, обмену опытом и получению актуальных знаний.</a:t>
            </a:r>
          </a:p>
          <a:p>
            <a:pPr indent="449580" algn="just" fontAlgn="t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7943" y="215099"/>
            <a:ext cx="5446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6229" y="3624721"/>
            <a:ext cx="1175577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конкурса: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 «Шелл Казахстан» и Ассоциация «KAZENERGY» </a:t>
            </a:r>
          </a:p>
          <a:p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конкурса: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Студенческие команды технических специальностей высших учебных заведений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Даты проведения конкурса: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– апрель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финал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проведения конкурса: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Астана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254000" fontAlgn="base">
              <a:buClr>
                <a:schemeClr val="accent2"/>
              </a:buClr>
              <a:buSzPct val="70000"/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5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КЕ60\AppData\Local\Microsoft\Windows\Temporary Internet Files\Content.Word\Конкурс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0"/>
            <a:ext cx="40290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621165" y="0"/>
            <a:ext cx="5446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«STUDENT ENERGY CHALLENGE»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7009" y="461665"/>
            <a:ext cx="11050072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indent="-101600" algn="ctr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646464"/>
              </a:buClr>
            </a:pP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конкурса (на выбор*):</a:t>
            </a:r>
            <a:endParaRPr lang="en-US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  Генерация энергии (будущего)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  Аккумулирование энергии (будущего)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  Передача энергии (будущего)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Потребление энергии (будущего)</a:t>
            </a:r>
          </a:p>
          <a:p>
            <a:pPr algn="ctr"/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Темы, которые примерно могут относиться к перечню *: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ГЕНЕРАЦИЯ ЭНЕРГИИ (БУДУЩЕГО)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  Производство энергии из отходов. Получение энергии из городских канализационных стоков;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  Ветровые установки индивидуального пользования;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      Инновационные энергосберегающие системы добычи и транспортировки нефти и газа.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АККУМУЛИРОВАНИЕ ЭНЕРГИИ (БУДУЩЕГО)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  Литий – «белая нефть» Казахстана;</a:t>
            </a:r>
          </a:p>
          <a:p>
            <a:pPr marL="228600" indent="-228600">
              <a:buAutoNum type="alphaLcPeriod" startAt="2"/>
            </a:pP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Автономные теплоэнергетические комплексы с альтернативными источниками энергии для нефтегазовой отрасли;</a:t>
            </a:r>
          </a:p>
          <a:p>
            <a:pPr marL="228600" indent="-228600">
              <a:buAutoNum type="alphaLcPeriod" startAt="2"/>
            </a:pP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эксплуатация гелиосистем (устройство для преобразования энергии солнечной радиации в другие удобные для использования виды энергии (напр., тепловую или электрическую через тепловую). 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ЭНЕРГИИ (БУДУЩЕГО)</a:t>
            </a:r>
          </a:p>
          <a:p>
            <a:pPr marL="228600" indent="-228600">
              <a:buAutoNum type="alphaLcPeriod"/>
            </a:pP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Безпроводные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передачи энергии;</a:t>
            </a:r>
          </a:p>
          <a:p>
            <a:pPr marL="228600" indent="-228600">
              <a:buAutoNum type="alphaLcPeriod"/>
            </a:pP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Умные сети, Смарт-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Грид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Нет-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Метеринг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Квантовые вычисления;</a:t>
            </a:r>
          </a:p>
          <a:p>
            <a:pPr marL="228600" indent="-228600">
              <a:buAutoNum type="alphaLcPeriod"/>
            </a:pP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современного оборудования для распределения электрической энергии и управления технологическими процессами автоматизации нефтегазовой отрасли.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ПОТРЕБЛЕНИЕ ЭНЕРГИИ (БУДУЩЕГО)</a:t>
            </a:r>
          </a:p>
          <a:p>
            <a:pPr marL="228600" indent="-228600">
              <a:buAutoNum type="alphaLcPeriod"/>
            </a:pP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Энергоэффективное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ЖКХ будущего. Теплоизоляционные материалы. 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Строительство жилья с нулевыми сбросами;</a:t>
            </a: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 Повышение </a:t>
            </a:r>
            <a:r>
              <a:rPr lang="ru-RU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энергоэффективности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долговечности оборудования;</a:t>
            </a:r>
          </a:p>
          <a:p>
            <a:pPr marL="228600" indent="-228600">
              <a:buAutoNum type="alphaLcPeriod" startAt="3"/>
            </a:pP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цифровых и интеллектуальных технологий в нефтегазовой отрасли с применением методов искусственного интеллекта; LNG-транспорт Казахстана.</a:t>
            </a:r>
          </a:p>
          <a:p>
            <a:pPr marL="228600" indent="-228600">
              <a:buAutoNum type="alphaLcPeriod" startAt="3"/>
            </a:pP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Предлагаемые темы по направлениям (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могут быть изменены или быть схожими по смыслу </a:t>
            </a:r>
          </a:p>
        </p:txBody>
      </p:sp>
    </p:spTree>
    <p:extLst>
      <p:ext uri="{BB962C8B-B14F-4D97-AF65-F5344CB8AC3E}">
        <p14:creationId xmlns:p14="http://schemas.microsoft.com/office/powerpoint/2010/main" val="849504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774</Words>
  <Application>Microsoft Office PowerPoint</Application>
  <PresentationFormat>Широкоэкранный</PresentationFormat>
  <Paragraphs>116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КЕ60</dc:creator>
  <cp:lastModifiedBy>КЕ60</cp:lastModifiedBy>
  <cp:revision>44</cp:revision>
  <cp:lastPrinted>2018-06-05T04:01:27Z</cp:lastPrinted>
  <dcterms:created xsi:type="dcterms:W3CDTF">2017-12-03T17:54:37Z</dcterms:created>
  <dcterms:modified xsi:type="dcterms:W3CDTF">2018-06-06T06:43:43Z</dcterms:modified>
</cp:coreProperties>
</file>