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25E5076-3810-47DD-B79F-674D7AD40C01}" styleName="Темный стиль 1 —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A111915-BE36-4E01-A7E5-04B1672EAD32}" styleName="Светлый стиль 2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29"/>
    <p:restoredTop sz="94737"/>
  </p:normalViewPr>
  <p:slideViewPr>
    <p:cSldViewPr snapToGrid="0" snapToObjects="1">
      <p:cViewPr varScale="1">
        <p:scale>
          <a:sx n="113" d="100"/>
          <a:sy n="113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dmin\Google%20&#1044;&#1080;&#1089;&#1082;\!&#1055;&#1088;&#1086;&#1077;&#1082;&#1090;&#1099;%20&#1080;&#1102;&#1085;&#1100;%20-%20&#1086;&#1082;&#1090;&#1103;&#1073;&#1088;&#1100;%202021%20&#1075;\!&#1053;&#1069;&#1044;%2021\!&#1056;&#1072;&#1079;&#1076;&#1077;&#1083;&#1099;\6%20&#1069;&#1083;&#1077;&#1082;&#1090;&#1088;&#1086;&#1101;&#1085;&#1077;&#1088;&#1075;&#1077;&#1090;&#1080;&#1082;&#1072;\!!!&#1052;&#1086;&#1076;&#1077;&#1083;&#1080;&#1088;&#1086;&#1074;&#1072;&#1085;&#1080;&#1077;%20&#1074;%20TIMES\!!!&#1060;&#1080;&#1085;&#1072;&#1083;%2020210907_TIMESRES_02_AVANT_205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admin\Google%20&#1044;&#1080;&#1089;&#1082;\!&#1055;&#1088;&#1086;&#1077;&#1082;&#1090;&#1099;%20&#1080;&#1102;&#1085;&#1100;%20-%20&#1086;&#1082;&#1090;&#1103;&#1073;&#1088;&#1100;%202021%20&#1075;\!&#1053;&#1069;&#1044;%2021\!&#1056;&#1072;&#1079;&#1076;&#1077;&#1083;&#1099;\6%20&#1069;&#1083;&#1077;&#1082;&#1090;&#1088;&#1086;&#1101;&#1085;&#1077;&#1088;&#1075;&#1077;&#1090;&#1080;&#1082;&#1072;\!!!&#1052;&#1086;&#1076;&#1077;&#1083;&#1080;&#1088;&#1086;&#1074;&#1072;&#1085;&#1080;&#1077;%20&#1074;%20TIMES\&#1052;&#1086;&#1076;&#1077;&#1083;&#1080;\!!!&#1060;&#1080;&#1085;&#1072;&#1083;&#1100;&#1085;&#1072;&#1103;%20Sent20210907_TIMESRES_02_AVANT_2050+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ЭЭ!$D$4</c:f>
              <c:strCache>
                <c:ptCount val="1"/>
                <c:pt idx="0">
                  <c:v>Уголь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ЭЭ!$G$3:$L$3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ЭЭ!$G$4:$L$4</c:f>
              <c:numCache>
                <c:formatCode>0.0</c:formatCode>
                <c:ptCount val="6"/>
                <c:pt idx="0">
                  <c:v>59.47739879299084</c:v>
                </c:pt>
                <c:pt idx="1">
                  <c:v>43.006052126342503</c:v>
                </c:pt>
                <c:pt idx="2">
                  <c:v>26.946550995412224</c:v>
                </c:pt>
                <c:pt idx="3">
                  <c:v>37.580239504950832</c:v>
                </c:pt>
                <c:pt idx="4">
                  <c:v>35.264273727278059</c:v>
                </c:pt>
                <c:pt idx="5">
                  <c:v>40.851887551717503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C1D-0743-A34C-F1259391317B}"/>
            </c:ext>
          </c:extLst>
        </c:ser>
        <c:ser>
          <c:idx val="1"/>
          <c:order val="1"/>
          <c:tx>
            <c:strRef>
              <c:f>ЭЭ!$D$5</c:f>
              <c:strCache>
                <c:ptCount val="1"/>
                <c:pt idx="0">
                  <c:v>Природный газ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ЭЭ!$G$3:$L$3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ЭЭ!$G$5:$L$5</c:f>
              <c:numCache>
                <c:formatCode>0.0</c:formatCode>
                <c:ptCount val="6"/>
                <c:pt idx="0">
                  <c:v>31.052899436014997</c:v>
                </c:pt>
                <c:pt idx="1">
                  <c:v>37.826023906121939</c:v>
                </c:pt>
                <c:pt idx="2">
                  <c:v>37.516142319369436</c:v>
                </c:pt>
                <c:pt idx="3">
                  <c:v>36.202500509659998</c:v>
                </c:pt>
                <c:pt idx="4">
                  <c:v>31.109992155256947</c:v>
                </c:pt>
                <c:pt idx="5">
                  <c:v>27.583360424746665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C1D-0743-A34C-F1259391317B}"/>
            </c:ext>
          </c:extLst>
        </c:ser>
        <c:ser>
          <c:idx val="2"/>
          <c:order val="2"/>
          <c:tx>
            <c:strRef>
              <c:f>ЭЭ!$D$6</c:f>
              <c:strCache>
                <c:ptCount val="1"/>
                <c:pt idx="0">
                  <c:v>Биотопливо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ЭЭ!$G$3:$L$3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ЭЭ!$G$6:$L$6</c:f>
              <c:numCache>
                <c:formatCode>0.0</c:formatCode>
                <c:ptCount val="6"/>
                <c:pt idx="0">
                  <c:v>4.4005405416666665E-4</c:v>
                </c:pt>
                <c:pt idx="1">
                  <c:v>0.84563572091027772</c:v>
                </c:pt>
                <c:pt idx="2">
                  <c:v>1.0615793965627778</c:v>
                </c:pt>
                <c:pt idx="3">
                  <c:v>1.0615793965627778</c:v>
                </c:pt>
                <c:pt idx="4">
                  <c:v>1.0615793965627778</c:v>
                </c:pt>
                <c:pt idx="5">
                  <c:v>1.0615793965627778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C1D-0743-A34C-F1259391317B}"/>
            </c:ext>
          </c:extLst>
        </c:ser>
        <c:ser>
          <c:idx val="3"/>
          <c:order val="3"/>
          <c:tx>
            <c:strRef>
              <c:f>ЭЭ!$D$7</c:f>
              <c:strCache>
                <c:ptCount val="1"/>
                <c:pt idx="0">
                  <c:v>Гидроэнергия - большая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ЭЭ!$G$3:$L$3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ЭЭ!$G$7:$L$7</c:f>
              <c:numCache>
                <c:formatCode>0.0</c:formatCode>
                <c:ptCount val="6"/>
                <c:pt idx="0">
                  <c:v>11.1579</c:v>
                </c:pt>
                <c:pt idx="1">
                  <c:v>11.1579</c:v>
                </c:pt>
                <c:pt idx="2">
                  <c:v>17.373138645659999</c:v>
                </c:pt>
                <c:pt idx="3">
                  <c:v>20.148314971163892</c:v>
                </c:pt>
                <c:pt idx="4">
                  <c:v>20.597835719722223</c:v>
                </c:pt>
                <c:pt idx="5">
                  <c:v>21.047356468280281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C1D-0743-A34C-F1259391317B}"/>
            </c:ext>
          </c:extLst>
        </c:ser>
        <c:ser>
          <c:idx val="4"/>
          <c:order val="4"/>
          <c:tx>
            <c:strRef>
              <c:f>ЭЭ!$D$8</c:f>
              <c:strCache>
                <c:ptCount val="1"/>
                <c:pt idx="0">
                  <c:v>Гидроэнергия - малая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ЭЭ!$G$3:$L$3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ЭЭ!$G$8:$L$8</c:f>
              <c:numCache>
                <c:formatCode>0.0</c:formatCode>
                <c:ptCount val="6"/>
                <c:pt idx="0">
                  <c:v>2.1085148304730557</c:v>
                </c:pt>
                <c:pt idx="1">
                  <c:v>9.1027103310794448</c:v>
                </c:pt>
                <c:pt idx="2">
                  <c:v>13.420020214381665</c:v>
                </c:pt>
                <c:pt idx="3">
                  <c:v>13.513133720158333</c:v>
                </c:pt>
                <c:pt idx="4">
                  <c:v>14.445073976720833</c:v>
                </c:pt>
                <c:pt idx="5">
                  <c:v>15.889581374393057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C1D-0743-A34C-F1259391317B}"/>
            </c:ext>
          </c:extLst>
        </c:ser>
        <c:ser>
          <c:idx val="5"/>
          <c:order val="5"/>
          <c:tx>
            <c:strRef>
              <c:f>ЭЭ!$D$9</c:f>
              <c:strCache>
                <c:ptCount val="1"/>
                <c:pt idx="0">
                  <c:v>Атом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ЭЭ!$G$3:$L$3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ЭЭ!$G$9:$L$9</c:f>
              <c:numCache>
                <c:formatCode>0.0</c:formatCode>
                <c:ptCount val="6"/>
                <c:pt idx="0">
                  <c:v>0</c:v>
                </c:pt>
                <c:pt idx="1">
                  <c:v>8.9352</c:v>
                </c:pt>
                <c:pt idx="2">
                  <c:v>8.9352</c:v>
                </c:pt>
                <c:pt idx="3">
                  <c:v>17.8704</c:v>
                </c:pt>
                <c:pt idx="4">
                  <c:v>17.8704</c:v>
                </c:pt>
                <c:pt idx="5">
                  <c:v>17.8704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EC1D-0743-A34C-F1259391317B}"/>
            </c:ext>
          </c:extLst>
        </c:ser>
        <c:ser>
          <c:idx val="6"/>
          <c:order val="6"/>
          <c:tx>
            <c:strRef>
              <c:f>ЭЭ!$D$10</c:f>
              <c:strCache>
                <c:ptCount val="1"/>
                <c:pt idx="0">
                  <c:v>Солнечная энергия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ЭЭ!$G$3:$L$3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ЭЭ!$G$10:$L$10</c:f>
              <c:numCache>
                <c:formatCode>0.0</c:formatCode>
                <c:ptCount val="6"/>
                <c:pt idx="0">
                  <c:v>2.9391972479999997</c:v>
                </c:pt>
                <c:pt idx="1">
                  <c:v>4.0496183519999995</c:v>
                </c:pt>
                <c:pt idx="2">
                  <c:v>6.3774364863669435</c:v>
                </c:pt>
                <c:pt idx="3">
                  <c:v>6.3774364863669435</c:v>
                </c:pt>
                <c:pt idx="4">
                  <c:v>8.1425075237958335</c:v>
                </c:pt>
                <c:pt idx="5">
                  <c:v>8.5133419392802772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EC1D-0743-A34C-F1259391317B}"/>
            </c:ext>
          </c:extLst>
        </c:ser>
        <c:ser>
          <c:idx val="7"/>
          <c:order val="7"/>
          <c:tx>
            <c:strRef>
              <c:f>ЭЭ!$D$11</c:f>
              <c:strCache>
                <c:ptCount val="1"/>
                <c:pt idx="0">
                  <c:v>Ветровая энергия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ЭЭ!$G$3:$L$3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ЭЭ!$G$11:$L$11</c:f>
              <c:numCache>
                <c:formatCode>0.0</c:formatCode>
                <c:ptCount val="6"/>
                <c:pt idx="0">
                  <c:v>7.7408609979152772</c:v>
                </c:pt>
                <c:pt idx="1">
                  <c:v>11.7440064</c:v>
                </c:pt>
                <c:pt idx="2">
                  <c:v>12.2751252</c:v>
                </c:pt>
                <c:pt idx="3">
                  <c:v>18.24939962013222</c:v>
                </c:pt>
                <c:pt idx="4">
                  <c:v>19.211145146690551</c:v>
                </c:pt>
                <c:pt idx="5">
                  <c:v>26.027418118367773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C1D-0743-A34C-F125939131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6439496"/>
        <c:axId val="266700160"/>
      </c:barChart>
      <c:catAx>
        <c:axId val="266439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6700160"/>
        <c:crosses val="autoZero"/>
        <c:auto val="1"/>
        <c:lblAlgn val="ctr"/>
        <c:lblOffset val="100"/>
        <c:noMultiLvlLbl val="0"/>
      </c:catAx>
      <c:valAx>
        <c:axId val="266700160"/>
        <c:scaling>
          <c:orientation val="minMax"/>
          <c:max val="16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млрд. кВт</a:t>
                </a:r>
                <a:r>
                  <a:rPr lang="en-US"/>
                  <a:t>*</a:t>
                </a:r>
                <a:r>
                  <a:rPr lang="ru-RU"/>
                  <a:t>ч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6439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448106689222915"/>
          <c:y val="5.8736424173289593E-2"/>
          <c:w val="0.8773606959380309"/>
          <c:h val="0.6330744559671337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Выбросы!$E$6</c:f>
              <c:strCache>
                <c:ptCount val="1"/>
                <c:pt idx="0">
                  <c:v>Сельское хозяйство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Выбросы!$H$6:$M$6</c:f>
              <c:numCache>
                <c:formatCode>0.0</c:formatCode>
                <c:ptCount val="6"/>
                <c:pt idx="0">
                  <c:v>2.6979188451816678</c:v>
                </c:pt>
                <c:pt idx="1">
                  <c:v>3.0152035537814021</c:v>
                </c:pt>
                <c:pt idx="2">
                  <c:v>2.772433826795194</c:v>
                </c:pt>
                <c:pt idx="3">
                  <c:v>3.1622513196532052</c:v>
                </c:pt>
                <c:pt idx="4">
                  <c:v>3.4376353245929789</c:v>
                </c:pt>
                <c:pt idx="5">
                  <c:v>3.7561125599136469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2A9-FB40-A786-0A38192400C8}"/>
            </c:ext>
          </c:extLst>
        </c:ser>
        <c:ser>
          <c:idx val="1"/>
          <c:order val="1"/>
          <c:tx>
            <c:strRef>
              <c:f>Выбросы!$E$7</c:f>
              <c:strCache>
                <c:ptCount val="1"/>
                <c:pt idx="0">
                  <c:v>Добыча угля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Выбросы!$H$7:$M$7</c:f>
              <c:numCache>
                <c:formatCode>0.0</c:formatCode>
                <c:ptCount val="6"/>
                <c:pt idx="0">
                  <c:v>24.458142757413494</c:v>
                </c:pt>
                <c:pt idx="1">
                  <c:v>16.720014158576848</c:v>
                </c:pt>
                <c:pt idx="2">
                  <c:v>11.154041298473617</c:v>
                </c:pt>
                <c:pt idx="3">
                  <c:v>17.464733564386894</c:v>
                </c:pt>
                <c:pt idx="4">
                  <c:v>15.390727856121309</c:v>
                </c:pt>
                <c:pt idx="5">
                  <c:v>14.89429183970184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2A9-FB40-A786-0A38192400C8}"/>
            </c:ext>
          </c:extLst>
        </c:ser>
        <c:ser>
          <c:idx val="2"/>
          <c:order val="2"/>
          <c:tx>
            <c:strRef>
              <c:f>Выбросы!$E$8</c:f>
              <c:strCache>
                <c:ptCount val="1"/>
                <c:pt idx="0">
                  <c:v>Производство электроэнергии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Выбросы!$H$8:$M$8</c:f>
              <c:numCache>
                <c:formatCode>0.0</c:formatCode>
                <c:ptCount val="6"/>
                <c:pt idx="0">
                  <c:v>79.176085378909391</c:v>
                </c:pt>
                <c:pt idx="1">
                  <c:v>62.497485032143544</c:v>
                </c:pt>
                <c:pt idx="2">
                  <c:v>44.192340448492992</c:v>
                </c:pt>
                <c:pt idx="3">
                  <c:v>51.965984297875856</c:v>
                </c:pt>
                <c:pt idx="4">
                  <c:v>32.442213318833296</c:v>
                </c:pt>
                <c:pt idx="5">
                  <c:v>29.828944599330992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2A9-FB40-A786-0A38192400C8}"/>
            </c:ext>
          </c:extLst>
        </c:ser>
        <c:ser>
          <c:idx val="3"/>
          <c:order val="3"/>
          <c:tx>
            <c:strRef>
              <c:f>Выбросы!$E$9</c:f>
              <c:strCache>
                <c:ptCount val="1"/>
                <c:pt idx="0">
                  <c:v>Производство теплоэнергии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Выбросы!$H$9:$M$9</c:f>
              <c:numCache>
                <c:formatCode>0.0</c:formatCode>
                <c:ptCount val="6"/>
                <c:pt idx="0">
                  <c:v>15.036813357094788</c:v>
                </c:pt>
                <c:pt idx="1">
                  <c:v>13.85345879477174</c:v>
                </c:pt>
                <c:pt idx="2">
                  <c:v>11.500659292151983</c:v>
                </c:pt>
                <c:pt idx="3">
                  <c:v>12.810678810652199</c:v>
                </c:pt>
                <c:pt idx="4">
                  <c:v>14.362451734002908</c:v>
                </c:pt>
                <c:pt idx="5">
                  <c:v>15.683422305920272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92A9-FB40-A786-0A38192400C8}"/>
            </c:ext>
          </c:extLst>
        </c:ser>
        <c:ser>
          <c:idx val="4"/>
          <c:order val="4"/>
          <c:tx>
            <c:strRef>
              <c:f>Выбросы!$E$10</c:f>
              <c:strCache>
                <c:ptCount val="1"/>
                <c:pt idx="0">
                  <c:v>Промышленность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Выбросы!$H$10:$M$10</c:f>
              <c:numCache>
                <c:formatCode>0.0</c:formatCode>
                <c:ptCount val="6"/>
                <c:pt idx="0">
                  <c:v>50.606286699136426</c:v>
                </c:pt>
                <c:pt idx="1">
                  <c:v>56.162058701137532</c:v>
                </c:pt>
                <c:pt idx="2">
                  <c:v>57.948990475331989</c:v>
                </c:pt>
                <c:pt idx="3">
                  <c:v>63.8327146182435</c:v>
                </c:pt>
                <c:pt idx="4">
                  <c:v>71.761872985602452</c:v>
                </c:pt>
                <c:pt idx="5">
                  <c:v>72.499787024453482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92A9-FB40-A786-0A38192400C8}"/>
            </c:ext>
          </c:extLst>
        </c:ser>
        <c:ser>
          <c:idx val="5"/>
          <c:order val="5"/>
          <c:tx>
            <c:strRef>
              <c:f>Выбросы!$E$11</c:f>
              <c:strCache>
                <c:ptCount val="1"/>
                <c:pt idx="0">
                  <c:v>НПЗ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Выбросы!$H$11:$M$11</c:f>
              <c:numCache>
                <c:formatCode>0.0</c:formatCode>
                <c:ptCount val="6"/>
                <c:pt idx="0">
                  <c:v>1.2874749678628621</c:v>
                </c:pt>
                <c:pt idx="1">
                  <c:v>1.3428919340905781</c:v>
                </c:pt>
                <c:pt idx="2">
                  <c:v>1.0367767964031509</c:v>
                </c:pt>
                <c:pt idx="3">
                  <c:v>1.5417822859182679</c:v>
                </c:pt>
                <c:pt idx="4">
                  <c:v>2.1876686212111771</c:v>
                </c:pt>
                <c:pt idx="5">
                  <c:v>2.3171732627154173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92A9-FB40-A786-0A38192400C8}"/>
            </c:ext>
          </c:extLst>
        </c:ser>
        <c:ser>
          <c:idx val="6"/>
          <c:order val="6"/>
          <c:tx>
            <c:strRef>
              <c:f>Выбросы!$E$12</c:f>
              <c:strCache>
                <c:ptCount val="1"/>
                <c:pt idx="0">
                  <c:v>Жилой сектор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Выбросы!$H$12:$M$12</c:f>
              <c:numCache>
                <c:formatCode>0.0</c:formatCode>
                <c:ptCount val="6"/>
                <c:pt idx="0">
                  <c:v>20.996686403941904</c:v>
                </c:pt>
                <c:pt idx="1">
                  <c:v>20.427279052547931</c:v>
                </c:pt>
                <c:pt idx="2">
                  <c:v>19.950780197952305</c:v>
                </c:pt>
                <c:pt idx="3">
                  <c:v>19.291071385381947</c:v>
                </c:pt>
                <c:pt idx="4">
                  <c:v>20.383867658622993</c:v>
                </c:pt>
                <c:pt idx="5">
                  <c:v>20.611461978248112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2A9-FB40-A786-0A38192400C8}"/>
            </c:ext>
          </c:extLst>
        </c:ser>
        <c:ser>
          <c:idx val="7"/>
          <c:order val="7"/>
          <c:tx>
            <c:strRef>
              <c:f>Выбросы!$E$13</c:f>
              <c:strCache>
                <c:ptCount val="1"/>
                <c:pt idx="0">
                  <c:v>Другие сектора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Выбросы!$H$13:$M$13</c:f>
              <c:numCache>
                <c:formatCode>0.0</c:formatCode>
                <c:ptCount val="6"/>
                <c:pt idx="0">
                  <c:v>6.6886105658767647</c:v>
                </c:pt>
                <c:pt idx="1">
                  <c:v>7.7385575518292882</c:v>
                </c:pt>
                <c:pt idx="2">
                  <c:v>10.797250512044709</c:v>
                </c:pt>
                <c:pt idx="3">
                  <c:v>13.560391685708737</c:v>
                </c:pt>
                <c:pt idx="4">
                  <c:v>16.007180867391259</c:v>
                </c:pt>
                <c:pt idx="5">
                  <c:v>14.638127985843527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92A9-FB40-A786-0A38192400C8}"/>
            </c:ext>
          </c:extLst>
        </c:ser>
        <c:ser>
          <c:idx val="8"/>
          <c:order val="8"/>
          <c:tx>
            <c:strRef>
              <c:f>Выбросы!$E$14</c:f>
              <c:strCache>
                <c:ptCount val="1"/>
                <c:pt idx="0">
                  <c:v>Сектор услуг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Выбросы!$H$14:$M$14</c:f>
              <c:numCache>
                <c:formatCode>0.0</c:formatCode>
                <c:ptCount val="6"/>
                <c:pt idx="0">
                  <c:v>4.8463804311411813</c:v>
                </c:pt>
                <c:pt idx="1">
                  <c:v>4.6637041075222871</c:v>
                </c:pt>
                <c:pt idx="2">
                  <c:v>3.5035652914970803</c:v>
                </c:pt>
                <c:pt idx="3">
                  <c:v>3.9502012831330311</c:v>
                </c:pt>
                <c:pt idx="4">
                  <c:v>4.42629791364444</c:v>
                </c:pt>
                <c:pt idx="5">
                  <c:v>5.3749003266266335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92A9-FB40-A786-0A38192400C8}"/>
            </c:ext>
          </c:extLst>
        </c:ser>
        <c:ser>
          <c:idx val="9"/>
          <c:order val="9"/>
          <c:tx>
            <c:strRef>
              <c:f>Выбросы!$E$15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Выбросы!$H$5:$M$5</c:f>
              <c:numCache>
                <c:formatCode>General</c:formatCode>
                <c:ptCount val="6"/>
                <c:pt idx="0">
                  <c:v>2025</c:v>
                </c:pt>
                <c:pt idx="1">
                  <c:v>2030</c:v>
                </c:pt>
                <c:pt idx="2">
                  <c:v>2035</c:v>
                </c:pt>
                <c:pt idx="3">
                  <c:v>2040</c:v>
                </c:pt>
                <c:pt idx="4">
                  <c:v>2045</c:v>
                </c:pt>
                <c:pt idx="5">
                  <c:v>2050</c:v>
                </c:pt>
              </c:numCache>
            </c:numRef>
          </c:cat>
          <c:val>
            <c:numRef>
              <c:f>Выбросы!$H$15:$M$15</c:f>
              <c:numCache>
                <c:formatCode>0.0</c:formatCode>
                <c:ptCount val="6"/>
                <c:pt idx="0">
                  <c:v>25.251623957041435</c:v>
                </c:pt>
                <c:pt idx="1">
                  <c:v>26.554355260388217</c:v>
                </c:pt>
                <c:pt idx="2">
                  <c:v>25.724277128114355</c:v>
                </c:pt>
                <c:pt idx="3">
                  <c:v>27.421040459557716</c:v>
                </c:pt>
                <c:pt idx="4">
                  <c:v>28.603446913018733</c:v>
                </c:pt>
                <c:pt idx="5">
                  <c:v>29.578633595544403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92A9-FB40-A786-0A38192400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66448104"/>
        <c:axId val="306373016"/>
      </c:barChart>
      <c:catAx>
        <c:axId val="266448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06373016"/>
        <c:crosses val="autoZero"/>
        <c:auto val="1"/>
        <c:lblAlgn val="ctr"/>
        <c:lblOffset val="100"/>
        <c:noMultiLvlLbl val="0"/>
      </c:catAx>
      <c:valAx>
        <c:axId val="306373016"/>
        <c:scaling>
          <c:orientation val="minMax"/>
          <c:max val="2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Млн. тонн </a:t>
                </a:r>
                <a:r>
                  <a:rPr lang="en-US"/>
                  <a:t>CO2</a:t>
                </a:r>
                <a:endParaRPr lang="ru-R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ru-RU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6448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C48F53B-B1F5-274E-8625-2C1F8FF90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DDEDD33B-06F3-004C-B7E2-EB2FB2768D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A8342C-6C2E-C648-B448-2C11AA0D5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1028688-8866-3A40-B5BB-C218F1657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707880B-C382-1C40-A668-CCFF1738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39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E06DE9-07FF-CA4A-8768-8FBC77027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02936F1A-60B0-FA41-A436-79B87092C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221752C-5A53-B14F-A807-99E755784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703407D8-BB79-FF4E-B6EB-E47F9B5A4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E41DC17-6728-B546-9F33-BB01A5FBA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078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95D9CC9A-C8E5-764B-B401-C6055FEAA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6DDC330-4AA7-6749-998E-04FCDE798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1F6F10D-90F0-6749-8FDB-F4853F890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4EF2B18-DB1A-DC4C-B1F6-AAC906687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2B8A74D-FD1B-004B-A3A6-0F9BD09D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26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F7A4CDE-FA80-4C40-A464-1074ACFDC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40353BD-28D0-C646-BEA8-4DBE7B896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85FCA30-FF71-2141-8570-8E897218A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9A39037-F9FB-EE4C-96CE-1CCFCFA1C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5878D3B-F4F0-4D41-ACA5-E1CF5CD0C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530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05CBCB5-B1DF-C143-835D-BFD533BBC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6996403-0572-2244-862E-374CA7F48E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8A2D3FE4-C31A-5644-8CB5-6E45D48D0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7636458-A959-8A46-96B4-6A71EECC0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5F9336A-F9FF-DB4E-B5C2-CA436643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154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DED29DB-8F6B-E64B-943B-CF38FC7B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9D2A84E-3B4E-A04E-BCCA-92220DD6AF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56F8D69E-4C7A-C845-AB9A-8FC3D563E3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EE0F95A9-9C48-CC4D-B3BC-1F18218ED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1511A73A-09F4-5142-B1FC-A39916E96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2DE574B-BF3F-6541-A6E1-DFA6F9EF9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86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BF064C-BAEA-8B4F-89B0-3C9AEAF5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4016C4C-AED8-BC4A-958A-9D2D6CC905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CE6A3FB-88C6-2C4D-AA8E-6F91E5F829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423B617A-1C22-3740-9992-CB61EC4CD1F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AD1A223A-36AD-294D-AB61-6263B702B5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8F2F431-CD91-6D47-800D-788161152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FC209CB-2961-964D-BDF1-993DF33FF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BF0EF807-6B41-6949-9DA4-0947D89D9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898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13EB06B-D22A-A84D-9415-DD24414DA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4D63A117-C60E-2A40-A3E0-B61DDDAA7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1400646-D647-1941-9D3E-FF048D8AD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A45436C2-87A7-3647-AA9F-86AB17414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824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7C57C4E-5A2F-AA4F-AC53-142382C05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39412014-6472-E948-B277-4681BD3D3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7CAF460A-3D5D-6D4B-80EE-CA0AB2386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913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55266D-FDBC-454B-8F12-EDEB76ADE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EA84143-47CA-B447-B48F-06DD5D8483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A45DA70-8785-884B-A598-4D81FE35FA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C21C5723-145A-014D-82DA-A54847B16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F1A5E5-FDD7-4249-82CD-FE03700B8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88DE266-C789-444B-A517-37B079C3B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772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1C92DE-291E-1141-9CD2-2C5125B5D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ED6D6360-352C-C942-B005-C26B4EA224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8291876-80BD-FB4E-936E-6B1527C0F0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7E313B2-45E4-3541-8B3C-33452C6ED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DF087F57-29ED-8A4F-AEC7-4F43AAFB6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8807BA2-C8E5-124E-8710-F32277B5C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42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6E06FB-3AA9-F540-8C74-EDE4CEC23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2C98A54-8D6A-E740-994B-74049D437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ru-RU"/>
              <a:t>Образец текста
Второй уровень
Третий уровень
Четвертый уровень
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30B8422-48B2-B54C-9677-1E4171C5DA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205B3-E3CB-F140-9CAD-28C406A2397E}" type="datetimeFigureOut">
              <a:rPr lang="ru-RU" smtClean="0"/>
              <a:t>08.09.2021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3BE1C2E2-676C-8449-8287-DFA84C0FA5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F270209-A136-0847-B6B1-D8348C276E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D2C69-6EF5-2447-A41C-6DAE810ED7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6786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1.jp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7BBBFB-BF25-A843-A54E-49786DEB9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7987" y="2050856"/>
            <a:ext cx="9144000" cy="1447773"/>
          </a:xfrm>
        </p:spPr>
        <p:txBody>
          <a:bodyPr>
            <a:normAutofit fontScale="90000"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О ходе разработки Национального энергетического доклада (НЭД) 2021 г</a:t>
            </a:r>
            <a:endParaRPr lang="ru-RU" sz="4400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9A24220-2DCB-8B45-AB50-635EB36640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47987" y="4096457"/>
            <a:ext cx="9144000" cy="1655762"/>
          </a:xfrm>
        </p:spPr>
        <p:txBody>
          <a:bodyPr/>
          <a:lstStyle/>
          <a:p>
            <a:r>
              <a:rPr lang="ru-RU" sz="2000" b="1" dirty="0" err="1">
                <a:solidFill>
                  <a:srgbClr val="002060"/>
                </a:solidFill>
              </a:rPr>
              <a:t>Архипкин</a:t>
            </a:r>
            <a:r>
              <a:rPr lang="ru-RU" sz="2000" b="1" dirty="0">
                <a:solidFill>
                  <a:srgbClr val="002060"/>
                </a:solidFill>
              </a:rPr>
              <a:t> Олег </a:t>
            </a:r>
          </a:p>
          <a:p>
            <a:r>
              <a:rPr lang="ru-RU" sz="1800" dirty="0">
                <a:solidFill>
                  <a:srgbClr val="002060"/>
                </a:solidFill>
              </a:rPr>
              <a:t>(разработчик НЭД, главный специалист Жасыл Даму)</a:t>
            </a:r>
          </a:p>
          <a:p>
            <a:endParaRPr lang="ru-RU" sz="1800" dirty="0">
              <a:solidFill>
                <a:srgbClr val="002060"/>
              </a:solidFill>
            </a:endParaRPr>
          </a:p>
          <a:p>
            <a:r>
              <a:rPr lang="ru-RU" sz="1800" dirty="0">
                <a:solidFill>
                  <a:srgbClr val="002060"/>
                </a:solidFill>
              </a:rPr>
              <a:t>Группа разработчиков: К. де Вере </a:t>
            </a:r>
            <a:r>
              <a:rPr lang="ru-RU" sz="1800" dirty="0" err="1">
                <a:solidFill>
                  <a:srgbClr val="002060"/>
                </a:solidFill>
              </a:rPr>
              <a:t>Уолкер</a:t>
            </a:r>
            <a:r>
              <a:rPr lang="ru-RU" sz="1800" dirty="0">
                <a:solidFill>
                  <a:srgbClr val="002060"/>
                </a:solidFill>
              </a:rPr>
              <a:t>, А. </a:t>
            </a:r>
            <a:r>
              <a:rPr lang="ru-RU" sz="1800" dirty="0" err="1">
                <a:solidFill>
                  <a:srgbClr val="002060"/>
                </a:solidFill>
              </a:rPr>
              <a:t>Кибарин</a:t>
            </a:r>
            <a:r>
              <a:rPr lang="ru-RU" sz="1800" dirty="0">
                <a:solidFill>
                  <a:srgbClr val="002060"/>
                </a:solidFill>
              </a:rPr>
              <a:t>, Т. </a:t>
            </a:r>
            <a:r>
              <a:rPr lang="ru-RU" sz="1800" dirty="0" err="1">
                <a:solidFill>
                  <a:srgbClr val="002060"/>
                </a:solidFill>
              </a:rPr>
              <a:t>Поляничкина</a:t>
            </a:r>
            <a:r>
              <a:rPr lang="ru-RU" sz="1800" dirty="0">
                <a:solidFill>
                  <a:srgbClr val="002060"/>
                </a:solidFill>
              </a:rPr>
              <a:t>, А. </a:t>
            </a:r>
            <a:r>
              <a:rPr lang="ru-RU" sz="1800" dirty="0" err="1">
                <a:solidFill>
                  <a:srgbClr val="002060"/>
                </a:solidFill>
              </a:rPr>
              <a:t>Курбаналиев</a:t>
            </a:r>
            <a:endParaRPr lang="ru-RU" sz="1800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4FEA837-D0D0-6F4F-B41C-579E6B9089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450" y="163079"/>
            <a:ext cx="1622873" cy="158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57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D606D7-E53B-0F46-B3F4-73BFDAE9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51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Этапы разработки НЭД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2E37F0-7F7C-5A46-B829-88529FD2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7955"/>
            <a:ext cx="10972800" cy="55168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Основные этапы разработки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Формирование постановки задачи исследования и целей развития энергетической отрасли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Сбор  и анализ данных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По разделу электроэнергетика: Минэнерго, КРЕМ, </a:t>
            </a:r>
            <a:r>
              <a:rPr lang="en-US" sz="1600" dirty="0">
                <a:solidFill>
                  <a:srgbClr val="002060"/>
                </a:solidFill>
              </a:rPr>
              <a:t>KEGOC</a:t>
            </a:r>
            <a:r>
              <a:rPr lang="ru-RU" sz="1600" dirty="0">
                <a:solidFill>
                  <a:srgbClr val="002060"/>
                </a:solidFill>
              </a:rPr>
              <a:t>, РФЦ, электростанции, РЭК, угледобыча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Анализ данных на основе сравнения показателей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Анализ рынков и обзор мирового опыта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Рынки электроэнергии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Тарифная политика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Новые технологии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Разработка предложений по развитию отрасли и видению реформ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Рынок электроэнергии 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Тарифное регулирование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Поддержка ВИЭ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Переход на НДТ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 Схема реформ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b="1" dirty="0">
                <a:solidFill>
                  <a:srgbClr val="002060"/>
                </a:solidFill>
              </a:rPr>
              <a:t>Моделирование и прогнозирование развития электроэнергетики (совместно с Жасыл Даму)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Разработка сценария (вариант развития ВИЭ, АЭС и газовой генерации)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Обработка результатов моделирования </a:t>
            </a:r>
          </a:p>
          <a:p>
            <a:pPr lvl="1"/>
            <a:endParaRPr lang="ru-RU" sz="1600" dirty="0">
              <a:solidFill>
                <a:srgbClr val="002060"/>
              </a:solidFill>
            </a:endParaRPr>
          </a:p>
          <a:p>
            <a:pPr lvl="1"/>
            <a:endParaRPr lang="ru-RU" sz="1600" dirty="0">
              <a:solidFill>
                <a:srgbClr val="002060"/>
              </a:solidFill>
            </a:endParaRPr>
          </a:p>
          <a:p>
            <a:pPr lvl="1"/>
            <a:endParaRPr lang="ru-RU" sz="1600" dirty="0">
              <a:solidFill>
                <a:srgbClr val="00206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ru-RU" sz="1600" dirty="0">
              <a:solidFill>
                <a:srgbClr val="002060"/>
              </a:solidFill>
            </a:endParaRPr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8D63F54-55D6-FD44-873A-DAF12F4F63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450" y="163079"/>
            <a:ext cx="1622873" cy="158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891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54A884C-5AB6-6E4C-A582-06D9E3684D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8450" y="163079"/>
            <a:ext cx="1622873" cy="1589753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D606D7-E53B-0F46-B3F4-73BFDAE9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286" y="333729"/>
            <a:ext cx="10515600" cy="56451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Формирование постановки задачи и целей исследования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497C4CF6-0731-0F4E-BAB7-9712C7EA6C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6933246"/>
              </p:ext>
            </p:extLst>
          </p:nvPr>
        </p:nvGraphicFramePr>
        <p:xfrm>
          <a:off x="754286" y="1727135"/>
          <a:ext cx="10788140" cy="3329432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5310424">
                  <a:extLst>
                    <a:ext uri="{9D8B030D-6E8A-4147-A177-3AD203B41FA5}">
                      <a16:colId xmlns:a16="http://schemas.microsoft.com/office/drawing/2014/main" xmlns="" val="1635357485"/>
                    </a:ext>
                  </a:extLst>
                </a:gridCol>
                <a:gridCol w="5477716">
                  <a:extLst>
                    <a:ext uri="{9D8B030D-6E8A-4147-A177-3AD203B41FA5}">
                      <a16:colId xmlns:a16="http://schemas.microsoft.com/office/drawing/2014/main" xmlns="" val="41738026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Задачи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fontAlgn="base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Проблемы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6299104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 err="1">
                          <a:solidFill>
                            <a:srgbClr val="002060"/>
                          </a:solidFill>
                          <a:effectLst/>
                        </a:rPr>
                        <a:t>Низкоуглеродное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 развитие электроэнергетики и достижение целей Парижского соглашения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Обеспечение надёжности электроснабжения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Обеспечение надежности теплоснабжения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Стимулирование инвестиции в электроэнергетические активы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Обеспечение инновационного развития и </a:t>
                      </a:r>
                      <a:r>
                        <a:rPr lang="ru-RU" sz="1600" b="0" dirty="0" err="1">
                          <a:solidFill>
                            <a:srgbClr val="002060"/>
                          </a:solidFill>
                          <a:effectLst/>
                        </a:rPr>
                        <a:t>цифровизации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 сектора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Обеспечение финансовой доступности электро- и теплоснабжения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Износ основных фондов предприятий электроэнергетики (50 - 70%)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Высокий уровень потерь при передаче энергии (до 9%)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Высокий уровень воздействия на окружающую среду и высокая </a:t>
                      </a:r>
                      <a:r>
                        <a:rPr lang="ru-RU" sz="1600" b="0" dirty="0" err="1">
                          <a:solidFill>
                            <a:srgbClr val="002060"/>
                          </a:solidFill>
                          <a:effectLst/>
                        </a:rPr>
                        <a:t>углеродоемкость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Низкий уровень манёвренности и регулирования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Низкий уровень инвестиционной эффективности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Влияние роста стоимости электроэнергии на социальную стабильность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itchFamily="2" charset="2"/>
                        <a:buChar char=""/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effectLst/>
                        </a:rPr>
                        <a:t>Непрозрачность операций в отрасли и закрытость данных</a:t>
                      </a:r>
                      <a:endParaRPr lang="ru-RU" sz="1600" b="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778057801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xmlns="" id="{C427D923-4987-6242-8A69-03EE69601B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86" y="898244"/>
            <a:ext cx="96202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+mn-lt"/>
                <a:ea typeface="Times New Roman" panose="02020603050405020304" pitchFamily="18" charset="0"/>
              </a:rPr>
              <a:t>Целеполагание реформ может быть сформулировано из четкого определения задач и проблем отрасли, которые сформулированы следующим образом.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+mn-lt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96C1B641-0DAB-E74C-A8A1-D16CD24F46F9}"/>
              </a:ext>
            </a:extLst>
          </p:cNvPr>
          <p:cNvSpPr/>
          <p:nvPr/>
        </p:nvSpPr>
        <p:spPr>
          <a:xfrm>
            <a:off x="754286" y="5111486"/>
            <a:ext cx="11064240" cy="1485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Предложение «генеральной цели» развития и реформ в электроэнергетике: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«Обеспечение надежного и устойчивого электроснабжения растущей экономики Казахстана путем модернизации с плановым снижением </a:t>
            </a:r>
            <a:r>
              <a:rPr 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углеродоемкости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и уровня воздействия на окружающую среду на основании долгосрочного планирования с использованием информационных систем и достижением оптимальных для экономики и социума стоимости электроэнергии и тепла».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160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D606D7-E53B-0F46-B3F4-73BFDAE9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451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Сбор и анализ данных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2E37F0-7F7C-5A46-B829-88529FD2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530" y="971224"/>
            <a:ext cx="10515600" cy="561730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Электростанции: </a:t>
            </a:r>
            <a:r>
              <a:rPr lang="ru-RU" sz="1600" dirty="0">
                <a:solidFill>
                  <a:srgbClr val="002060"/>
                </a:solidFill>
              </a:rPr>
              <a:t>получены опросные листы от ТЭС и крупных ГЭС (85</a:t>
            </a:r>
            <a:r>
              <a:rPr lang="en-US" sz="1600" dirty="0">
                <a:solidFill>
                  <a:srgbClr val="002060"/>
                </a:solidFill>
                <a:sym typeface="Wingdings" pitchFamily="2" charset="2"/>
              </a:rPr>
              <a:t>% </a:t>
            </a:r>
            <a:r>
              <a:rPr lang="ru-RU" sz="1600" dirty="0">
                <a:solidFill>
                  <a:srgbClr val="002060"/>
                </a:solidFill>
                <a:sym typeface="Wingdings" pitchFamily="2" charset="2"/>
              </a:rPr>
              <a:t>генерации электроэнергии</a:t>
            </a:r>
            <a:r>
              <a:rPr lang="en-US" sz="1600" dirty="0">
                <a:solidFill>
                  <a:srgbClr val="002060"/>
                </a:solidFill>
                <a:sym typeface="Wingdings" pitchFamily="2" charset="2"/>
              </a:rPr>
              <a:t>)</a:t>
            </a:r>
            <a:r>
              <a:rPr lang="ru-RU" sz="1600" dirty="0">
                <a:solidFill>
                  <a:srgbClr val="002060"/>
                </a:solidFill>
              </a:rPr>
              <a:t> 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Производство и отпуск, потребление топлива, выбросы ЗВ, структура затрат, инвестиции, наработка, мощности</a:t>
            </a:r>
          </a:p>
          <a:p>
            <a:pPr marL="457200" lvl="1" indent="0">
              <a:buNone/>
            </a:pPr>
            <a:endParaRPr lang="ru-RU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dirty="0" err="1">
                <a:solidFill>
                  <a:srgbClr val="002060"/>
                </a:solidFill>
              </a:rPr>
              <a:t>РЭКи</a:t>
            </a:r>
            <a:r>
              <a:rPr lang="ru-RU" sz="1600" b="1" dirty="0">
                <a:solidFill>
                  <a:srgbClr val="002060"/>
                </a:solidFill>
              </a:rPr>
              <a:t>:</a:t>
            </a:r>
            <a:r>
              <a:rPr lang="ru-RU" sz="1600" dirty="0">
                <a:solidFill>
                  <a:srgbClr val="002060"/>
                </a:solidFill>
              </a:rPr>
              <a:t> получены опросные листы 10 РЭК (50</a:t>
            </a:r>
            <a:r>
              <a:rPr lang="en-US" sz="1600" dirty="0">
                <a:solidFill>
                  <a:srgbClr val="002060"/>
                </a:solidFill>
              </a:rPr>
              <a:t>% </a:t>
            </a:r>
            <a:r>
              <a:rPr lang="ru-RU" sz="1600" dirty="0">
                <a:solidFill>
                  <a:srgbClr val="002060"/>
                </a:solidFill>
              </a:rPr>
              <a:t>от объема передачи РЭК) остальная информация на основании отчетов СЕМ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Объем услуг, потери, износ, протяженность сетей (по типам ЛЭП, ТП), затраты и  инвестиции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Предприятий угледобычи: </a:t>
            </a:r>
            <a:r>
              <a:rPr lang="ru-RU" sz="1600" dirty="0">
                <a:solidFill>
                  <a:srgbClr val="002060"/>
                </a:solidFill>
              </a:rPr>
              <a:t>Богатырь, Восточный, </a:t>
            </a:r>
            <a:r>
              <a:rPr lang="ru-RU" sz="1600" dirty="0" err="1">
                <a:solidFill>
                  <a:srgbClr val="002060"/>
                </a:solidFill>
              </a:rPr>
              <a:t>Шубарколь</a:t>
            </a:r>
            <a:r>
              <a:rPr lang="ru-RU" sz="1600" dirty="0">
                <a:solidFill>
                  <a:srgbClr val="002060"/>
                </a:solidFill>
              </a:rPr>
              <a:t> и др.</a:t>
            </a:r>
          </a:p>
          <a:p>
            <a:pPr lvl="1"/>
            <a:r>
              <a:rPr lang="ru-RU" sz="1600" dirty="0">
                <a:solidFill>
                  <a:srgbClr val="002060"/>
                </a:solidFill>
              </a:rPr>
              <a:t>Объемы добычи и отгрузки, структура экспорта и внутреннего потребления, характеристики углей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dirty="0">
                <a:solidFill>
                  <a:srgbClr val="002060"/>
                </a:solidFill>
              </a:rPr>
              <a:t>Данные предоставлены Минэнерго, КРЕМ, </a:t>
            </a:r>
            <a:r>
              <a:rPr lang="en-US" sz="1600" dirty="0">
                <a:solidFill>
                  <a:srgbClr val="002060"/>
                </a:solidFill>
              </a:rPr>
              <a:t>KEGOC </a:t>
            </a:r>
            <a:r>
              <a:rPr lang="ru-RU" sz="1600" dirty="0">
                <a:solidFill>
                  <a:srgbClr val="002060"/>
                </a:solidFill>
              </a:rPr>
              <a:t>и РФЦ согласно опросным листам.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Анализ данных: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Динамика основных показателей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Изменение структуры затрат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Инвестиции и тарифы</a:t>
            </a:r>
          </a:p>
          <a:p>
            <a:r>
              <a:rPr lang="ru-RU" sz="1600" dirty="0">
                <a:solidFill>
                  <a:srgbClr val="002060"/>
                </a:solidFill>
              </a:rPr>
              <a:t>Состояние основных фондов</a:t>
            </a:r>
          </a:p>
          <a:p>
            <a:r>
              <a:rPr lang="ru-RU" sz="1600" dirty="0">
                <a:solidFill>
                  <a:srgbClr val="002060"/>
                </a:solidFill>
              </a:rPr>
              <a:t>Сопоставление с мировыми данными</a:t>
            </a:r>
          </a:p>
          <a:p>
            <a:endParaRPr lang="ru-RU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Объяснение наблюдаемых тенденций и фактов</a:t>
            </a:r>
          </a:p>
          <a:p>
            <a:endParaRPr lang="ru-RU" sz="1600" dirty="0">
              <a:solidFill>
                <a:srgbClr val="00206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009C4329-1242-1B47-A8AC-C2535256FD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4383" y="3327382"/>
            <a:ext cx="2118636" cy="150828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CC703D00-2948-3D4D-814F-ACC54551EE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230" y="3961441"/>
            <a:ext cx="2216627" cy="12522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BD217F6-5C96-CC44-A40B-DEB84A65A3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395" y="5912952"/>
            <a:ext cx="3162924" cy="839007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8F1BDB67-BBF2-3E47-80DF-78D305F31E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62877" y="4458907"/>
            <a:ext cx="2314779" cy="1599025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76D183CA-55DC-EB4E-91C6-C75CBC8F338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43497" y="4439856"/>
            <a:ext cx="2987591" cy="179586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5FF7F1BF-E748-8540-BF2D-D136A5B439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3" y="215730"/>
            <a:ext cx="1622873" cy="1589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718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D606D7-E53B-0F46-B3F4-73BFDAE9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716" y="319140"/>
            <a:ext cx="5442438" cy="56451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Анализ рынков и обзор мирового опыта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2E37F0-7F7C-5A46-B829-88529FD2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14" y="1147252"/>
            <a:ext cx="6057035" cy="54201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Анализ рынков:</a:t>
            </a:r>
          </a:p>
          <a:p>
            <a:r>
              <a:rPr lang="ru-RU" sz="1600" dirty="0">
                <a:solidFill>
                  <a:srgbClr val="002060"/>
                </a:solidFill>
              </a:rPr>
              <a:t>Централизованный рынок – падение доли до 1</a:t>
            </a:r>
            <a:r>
              <a:rPr lang="en-US" sz="1600" dirty="0">
                <a:solidFill>
                  <a:srgbClr val="002060"/>
                </a:solidFill>
              </a:rPr>
              <a:t>% 2020 </a:t>
            </a:r>
            <a:r>
              <a:rPr lang="ru-RU" sz="1600" dirty="0">
                <a:solidFill>
                  <a:srgbClr val="002060"/>
                </a:solidFill>
              </a:rPr>
              <a:t>году, ставит вопрос реформирования рынка.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Балансирующий рынок – планируется к запуску в реальном режиме к 2022 году</a:t>
            </a:r>
          </a:p>
          <a:p>
            <a:r>
              <a:rPr lang="ru-RU" sz="1600" dirty="0">
                <a:solidFill>
                  <a:srgbClr val="002060"/>
                </a:solidFill>
              </a:rPr>
              <a:t>Рынок мощности –</a:t>
            </a:r>
            <a:r>
              <a:rPr lang="en-US" sz="1600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эффект снижения цены менее 0,7</a:t>
            </a:r>
            <a:r>
              <a:rPr lang="en-US" sz="1600" dirty="0">
                <a:solidFill>
                  <a:srgbClr val="002060"/>
                </a:solidFill>
              </a:rPr>
              <a:t>%</a:t>
            </a:r>
            <a:r>
              <a:rPr lang="ru-RU" sz="1600" dirty="0">
                <a:solidFill>
                  <a:srgbClr val="002060"/>
                </a:solidFill>
              </a:rPr>
              <a:t>, необходимость целеполагания при отборе мощности</a:t>
            </a:r>
          </a:p>
          <a:p>
            <a:pPr marL="0" indent="0">
              <a:buNone/>
            </a:pPr>
            <a:endParaRPr lang="ru-RU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Анализ тарифного регулирования СЕМ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Опыт Казахстана по внедрении стимулирующего регулирования – фактическое регулирования «затраты +»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Правила организации </a:t>
            </a:r>
            <a:r>
              <a:rPr lang="en-US" sz="1600" dirty="0">
                <a:solidFill>
                  <a:srgbClr val="002060"/>
                </a:solidFill>
              </a:rPr>
              <a:t>RAB </a:t>
            </a:r>
            <a:r>
              <a:rPr lang="ru-RU" sz="1600" dirty="0">
                <a:solidFill>
                  <a:srgbClr val="002060"/>
                </a:solidFill>
              </a:rPr>
              <a:t>регулирования на примере других стран –пример Великобритании </a:t>
            </a:r>
          </a:p>
          <a:p>
            <a:r>
              <a:rPr lang="ru-RU" sz="1600" dirty="0">
                <a:solidFill>
                  <a:srgbClr val="002060"/>
                </a:solidFill>
              </a:rPr>
              <a:t>Переход к методике </a:t>
            </a:r>
            <a:r>
              <a:rPr lang="en-US" sz="1600" dirty="0">
                <a:solidFill>
                  <a:srgbClr val="002060"/>
                </a:solidFill>
              </a:rPr>
              <a:t>TOTEX </a:t>
            </a:r>
            <a:r>
              <a:rPr lang="ru-RU" sz="1600" dirty="0">
                <a:solidFill>
                  <a:srgbClr val="002060"/>
                </a:solidFill>
              </a:rPr>
              <a:t>для стимулирования обновления фондов и ремонта оборудования</a:t>
            </a:r>
            <a:endParaRPr lang="en-US" sz="1600" dirty="0">
              <a:solidFill>
                <a:srgbClr val="002060"/>
              </a:solidFill>
            </a:endParaRPr>
          </a:p>
          <a:p>
            <a:endParaRPr lang="en-US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Анализ поддержки ВИЭ</a:t>
            </a:r>
          </a:p>
          <a:p>
            <a:r>
              <a:rPr lang="ru-RU" sz="1600" dirty="0">
                <a:solidFill>
                  <a:srgbClr val="002060"/>
                </a:solidFill>
              </a:rPr>
              <a:t>Результативность аукционов – максим снижение на СЭС до 64</a:t>
            </a:r>
            <a:r>
              <a:rPr lang="en-US" sz="1600" dirty="0">
                <a:solidFill>
                  <a:srgbClr val="002060"/>
                </a:solidFill>
              </a:rPr>
              <a:t>%</a:t>
            </a:r>
            <a:endParaRPr lang="ru-RU" sz="1600" dirty="0">
              <a:solidFill>
                <a:srgbClr val="002060"/>
              </a:solidFill>
            </a:endParaRPr>
          </a:p>
          <a:p>
            <a:r>
              <a:rPr lang="ru-RU" sz="1600" dirty="0">
                <a:solidFill>
                  <a:srgbClr val="002060"/>
                </a:solidFill>
              </a:rPr>
              <a:t>Включение электростанций на ТБО в механизм –организация аукционов</a:t>
            </a:r>
            <a:r>
              <a:rPr lang="en-US" sz="1600" dirty="0">
                <a:solidFill>
                  <a:srgbClr val="002060"/>
                </a:solidFill>
              </a:rPr>
              <a:t> c </a:t>
            </a:r>
            <a:r>
              <a:rPr lang="ru-RU" sz="1600" dirty="0">
                <a:solidFill>
                  <a:srgbClr val="002060"/>
                </a:solidFill>
              </a:rPr>
              <a:t>одним участником</a:t>
            </a:r>
          </a:p>
          <a:p>
            <a:endParaRPr lang="ru-RU" sz="16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1600" b="1" dirty="0">
                <a:solidFill>
                  <a:srgbClr val="002060"/>
                </a:solidFill>
              </a:rPr>
              <a:t>Выводы и рекомендации с учетом выбранного целеполагания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4B3B585-240C-634E-A3CB-7071345C0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050" y="215729"/>
            <a:ext cx="1622873" cy="158975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D06629BB-9225-2D4A-9D20-75B12DCF04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055" y="1870471"/>
            <a:ext cx="3350865" cy="1967060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xmlns="" id="{9A2087F6-1EC2-2D49-B727-75727065E169}"/>
              </a:ext>
            </a:extLst>
          </p:cNvPr>
          <p:cNvSpPr txBox="1">
            <a:spLocks/>
          </p:cNvSpPr>
          <p:nvPr/>
        </p:nvSpPr>
        <p:spPr>
          <a:xfrm>
            <a:off x="7673379" y="626138"/>
            <a:ext cx="2354465" cy="564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600" b="1" dirty="0">
                <a:solidFill>
                  <a:srgbClr val="002060"/>
                </a:solidFill>
              </a:rPr>
              <a:t>Обзор новых технологий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EA873493-8DE0-DC4A-9939-ED4A7548395D}"/>
              </a:ext>
            </a:extLst>
          </p:cNvPr>
          <p:cNvSpPr txBox="1"/>
          <p:nvPr/>
        </p:nvSpPr>
        <p:spPr>
          <a:xfrm>
            <a:off x="6803326" y="4053734"/>
            <a:ext cx="3774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>Водородные программы стран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8C87ABAF-FDB7-E441-A58E-A50D7FD9CC70}"/>
              </a:ext>
            </a:extLst>
          </p:cNvPr>
          <p:cNvSpPr txBox="1"/>
          <p:nvPr/>
        </p:nvSpPr>
        <p:spPr>
          <a:xfrm>
            <a:off x="10261184" y="1895780"/>
            <a:ext cx="170044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>Запуск строительства БРЕСТ-ОД-300 </a:t>
            </a:r>
          </a:p>
          <a:p>
            <a:r>
              <a:rPr lang="ru-RU" sz="1600" b="1" dirty="0">
                <a:solidFill>
                  <a:srgbClr val="002060"/>
                </a:solidFill>
              </a:rPr>
              <a:t>(08.06.21 г)</a:t>
            </a:r>
          </a:p>
          <a:p>
            <a:r>
              <a:rPr lang="ru-RU" sz="1600" dirty="0">
                <a:solidFill>
                  <a:srgbClr val="002060"/>
                </a:solidFill>
              </a:rPr>
              <a:t>– атомная энергетика становиться возобновляемой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D46960C4-3AC7-5046-8B35-1BA5FC949E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055" y="4445617"/>
            <a:ext cx="3190690" cy="2121809"/>
          </a:xfrm>
          <a:prstGeom prst="rect">
            <a:avLst/>
          </a:prstGeom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C9D1B20B-8D45-A343-B029-6AFA25E10D81}"/>
              </a:ext>
            </a:extLst>
          </p:cNvPr>
          <p:cNvSpPr/>
          <p:nvPr/>
        </p:nvSpPr>
        <p:spPr>
          <a:xfrm>
            <a:off x="10226920" y="4392288"/>
            <a:ext cx="163350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Швеция, г. </a:t>
            </a:r>
            <a:r>
              <a:rPr lang="ru-RU" sz="1600" b="1" dirty="0" err="1">
                <a:solidFill>
                  <a:srgbClr val="002060"/>
                </a:solidFill>
                <a:cs typeface="Arial" panose="020B0604020202020204" pitchFamily="34" charset="0"/>
              </a:rPr>
              <a:t>Лулео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 завод компании </a:t>
            </a:r>
            <a:r>
              <a:rPr lang="en-US" sz="1600" b="1" dirty="0">
                <a:solidFill>
                  <a:srgbClr val="002060"/>
                </a:solidFill>
                <a:cs typeface="Arial" panose="020B0604020202020204" pitchFamily="34" charset="0"/>
              </a:rPr>
              <a:t>SSAB</a:t>
            </a:r>
            <a:r>
              <a:rPr lang="ru-RU" sz="16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rgbClr val="002060"/>
                </a:solidFill>
                <a:cs typeface="Arial" panose="020B0604020202020204" pitchFamily="34" charset="0"/>
              </a:rPr>
              <a:t>запущен 2020 году </a:t>
            </a:r>
            <a:r>
              <a:rPr lang="ru-RU" sz="1600" dirty="0">
                <a:solidFill>
                  <a:srgbClr val="002060"/>
                </a:solidFill>
              </a:rPr>
              <a:t>первый в мире сталелитейный завод на водороде</a:t>
            </a:r>
            <a:endParaRPr lang="ru-RU" sz="16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8CBD9CF-3551-0548-97F6-9BBC47F3521F}"/>
              </a:ext>
            </a:extLst>
          </p:cNvPr>
          <p:cNvSpPr txBox="1"/>
          <p:nvPr/>
        </p:nvSpPr>
        <p:spPr>
          <a:xfrm>
            <a:off x="6771960" y="1361285"/>
            <a:ext cx="3774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</a:rPr>
              <a:t>Переход к замкнутому ЯТЦ</a:t>
            </a:r>
          </a:p>
        </p:txBody>
      </p:sp>
    </p:spTree>
    <p:extLst>
      <p:ext uri="{BB962C8B-B14F-4D97-AF65-F5344CB8AC3E}">
        <p14:creationId xmlns:p14="http://schemas.microsoft.com/office/powerpoint/2010/main" val="21235277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D606D7-E53B-0F46-B3F4-73BFDAE9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782" y="231680"/>
            <a:ext cx="9659911" cy="56451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Разработка предложений по развитию отрасли и видению реформ</a:t>
            </a:r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xmlns="" id="{7E16AC1E-BE58-DE40-A10A-00C956B65E2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47782" y="2940569"/>
            <a:ext cx="11075420" cy="3634405"/>
          </a:xfr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19277038-4CF2-9D44-98C4-FD41BA3604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7693" y="215730"/>
            <a:ext cx="1622873" cy="158975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FD8FCE3-63AF-3041-B886-0C9486750DA1}"/>
              </a:ext>
            </a:extLst>
          </p:cNvPr>
          <p:cNvSpPr txBox="1"/>
          <p:nvPr/>
        </p:nvSpPr>
        <p:spPr>
          <a:xfrm>
            <a:off x="747782" y="670396"/>
            <a:ext cx="8859187" cy="2270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>
                <a:solidFill>
                  <a:srgbClr val="002060"/>
                </a:solidFill>
              </a:rPr>
              <a:t>Основные рекомендации: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Целеполагание развития отрасли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Переход на НДТ через конкурентный отбор рынка мощности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Поддержка ВИЭ и альтернативной энергетики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Механизм единого закупщика электроэнергии (с учетом целеполагания)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</a:rPr>
              <a:t>Переход на стимулирующее регулирования (методика </a:t>
            </a:r>
            <a:r>
              <a:rPr lang="en-US" sz="1600" dirty="0">
                <a:solidFill>
                  <a:srgbClr val="002060"/>
                </a:solidFill>
              </a:rPr>
              <a:t>TOTEX</a:t>
            </a:r>
            <a:r>
              <a:rPr lang="ru-RU" sz="1600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20485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D606D7-E53B-0F46-B3F4-73BFDAE9F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401" y="242239"/>
            <a:ext cx="10051649" cy="564515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002060"/>
                </a:solidFill>
              </a:rPr>
              <a:t>Моделирование и прогнозирование развития электроэнергетики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22E37F0-7F7C-5A46-B829-88529FD21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12" y="5372100"/>
            <a:ext cx="11221637" cy="119532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1600" dirty="0">
                <a:solidFill>
                  <a:srgbClr val="002060"/>
                </a:solidFill>
              </a:rPr>
              <a:t>Моделирование в программном комплексе </a:t>
            </a:r>
            <a:r>
              <a:rPr lang="en-US" sz="1600" dirty="0">
                <a:solidFill>
                  <a:srgbClr val="002060"/>
                </a:solidFill>
              </a:rPr>
              <a:t>TIMES</a:t>
            </a:r>
            <a:r>
              <a:rPr lang="ru-RU" sz="1600" dirty="0">
                <a:solidFill>
                  <a:srgbClr val="002060"/>
                </a:solidFill>
              </a:rPr>
              <a:t>( часть методологии </a:t>
            </a:r>
            <a:r>
              <a:rPr lang="en-US" sz="1600" dirty="0">
                <a:solidFill>
                  <a:srgbClr val="002060"/>
                </a:solidFill>
              </a:rPr>
              <a:t>IEA-ETSAP </a:t>
            </a:r>
            <a:r>
              <a:rPr lang="ru-RU" sz="1600" dirty="0">
                <a:solidFill>
                  <a:srgbClr val="002060"/>
                </a:solidFill>
              </a:rPr>
              <a:t>для энергетических сценариев).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002060"/>
                </a:solidFill>
              </a:rPr>
              <a:t>Допущения: строительство АЭС и доступность ресурсов природного газа.</a:t>
            </a:r>
          </a:p>
          <a:p>
            <a:pPr marL="0" indent="0">
              <a:buNone/>
            </a:pPr>
            <a:r>
              <a:rPr lang="ru-RU" sz="1600" dirty="0">
                <a:solidFill>
                  <a:srgbClr val="002060"/>
                </a:solidFill>
              </a:rPr>
              <a:t>Снижение удельных средних выбросов углекислого газа при производстве электроэнергии </a:t>
            </a:r>
            <a:r>
              <a:rPr lang="en-US" sz="1600" dirty="0">
                <a:solidFill>
                  <a:srgbClr val="002060"/>
                </a:solidFill>
              </a:rPr>
              <a:t>c 780 </a:t>
            </a:r>
            <a:r>
              <a:rPr lang="ru-RU" sz="1600" dirty="0">
                <a:solidFill>
                  <a:srgbClr val="002060"/>
                </a:solidFill>
              </a:rPr>
              <a:t>г С</a:t>
            </a:r>
            <a:r>
              <a:rPr lang="en-US" sz="1600" dirty="0">
                <a:solidFill>
                  <a:srgbClr val="002060"/>
                </a:solidFill>
              </a:rPr>
              <a:t>O</a:t>
            </a:r>
            <a:r>
              <a:rPr lang="en-US" sz="1600" baseline="-25000" dirty="0">
                <a:solidFill>
                  <a:srgbClr val="002060"/>
                </a:solidFill>
              </a:rPr>
              <a:t>2</a:t>
            </a:r>
            <a:r>
              <a:rPr lang="en-US" sz="1600" dirty="0">
                <a:solidFill>
                  <a:srgbClr val="002060"/>
                </a:solidFill>
              </a:rPr>
              <a:t>/</a:t>
            </a:r>
            <a:r>
              <a:rPr lang="ru-RU" sz="1600" dirty="0">
                <a:solidFill>
                  <a:srgbClr val="002060"/>
                </a:solidFill>
              </a:rPr>
              <a:t>кВт*ч в 2020 году до 215 г С</a:t>
            </a:r>
            <a:r>
              <a:rPr lang="en-US" sz="1600" dirty="0">
                <a:solidFill>
                  <a:srgbClr val="002060"/>
                </a:solidFill>
              </a:rPr>
              <a:t>O</a:t>
            </a:r>
            <a:r>
              <a:rPr lang="en-US" sz="1600" baseline="-25000" dirty="0">
                <a:solidFill>
                  <a:srgbClr val="002060"/>
                </a:solidFill>
              </a:rPr>
              <a:t>2</a:t>
            </a:r>
            <a:r>
              <a:rPr lang="en-US" sz="1600" dirty="0">
                <a:solidFill>
                  <a:srgbClr val="002060"/>
                </a:solidFill>
              </a:rPr>
              <a:t>/</a:t>
            </a:r>
            <a:r>
              <a:rPr lang="ru-RU" sz="1600" dirty="0">
                <a:solidFill>
                  <a:srgbClr val="002060"/>
                </a:solidFill>
              </a:rPr>
              <a:t>кВт*ч к 2050 году 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4B3B585-240C-634E-A3CB-7071345C0C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67050" y="215729"/>
            <a:ext cx="1622873" cy="1589753"/>
          </a:xfrm>
          <a:prstGeom prst="rect">
            <a:avLst/>
          </a:prstGeom>
        </p:spPr>
      </p:pic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xmlns="" id="{50DB66A5-EE1B-B84B-BF52-1444838844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6107430"/>
              </p:ext>
            </p:extLst>
          </p:nvPr>
        </p:nvGraphicFramePr>
        <p:xfrm>
          <a:off x="215377" y="905352"/>
          <a:ext cx="6047105" cy="4139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xmlns="" id="{94FF8F60-DE09-B644-898F-A243F526B0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2312133"/>
              </p:ext>
            </p:extLst>
          </p:nvPr>
        </p:nvGraphicFramePr>
        <p:xfrm>
          <a:off x="5915025" y="1182315"/>
          <a:ext cx="6174898" cy="3981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6241E510-8FBE-DC42-99F2-ED9C3E06FF8D}"/>
              </a:ext>
            </a:extLst>
          </p:cNvPr>
          <p:cNvSpPr txBox="1"/>
          <p:nvPr/>
        </p:nvSpPr>
        <p:spPr>
          <a:xfrm>
            <a:off x="8215313" y="1010605"/>
            <a:ext cx="20002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</a:rPr>
              <a:t>Выбросы </a:t>
            </a:r>
            <a:r>
              <a:rPr lang="en-US" sz="1600" dirty="0">
                <a:solidFill>
                  <a:srgbClr val="002060"/>
                </a:solidFill>
              </a:rPr>
              <a:t>CO</a:t>
            </a:r>
            <a:r>
              <a:rPr lang="en-US" sz="1600" baseline="-25000" dirty="0">
                <a:solidFill>
                  <a:srgbClr val="002060"/>
                </a:solidFill>
              </a:rPr>
              <a:t>2</a:t>
            </a:r>
            <a:r>
              <a:rPr lang="ru-RU" sz="1600" baseline="-25000" dirty="0">
                <a:solidFill>
                  <a:srgbClr val="002060"/>
                </a:solidFill>
              </a:rPr>
              <a:t> </a:t>
            </a:r>
            <a:r>
              <a:rPr lang="ru-RU" sz="1600" dirty="0">
                <a:solidFill>
                  <a:srgbClr val="002060"/>
                </a:solidFill>
              </a:rPr>
              <a:t> прогноз до 2050</a:t>
            </a:r>
            <a:endParaRPr lang="ru-RU" sz="1600" baseline="-25000" dirty="0">
              <a:solidFill>
                <a:srgbClr val="00206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63517D24-554A-F54D-9582-7227BB25D1CA}"/>
              </a:ext>
            </a:extLst>
          </p:cNvPr>
          <p:cNvSpPr txBox="1"/>
          <p:nvPr/>
        </p:nvSpPr>
        <p:spPr>
          <a:xfrm>
            <a:off x="843476" y="905351"/>
            <a:ext cx="3118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</a:rPr>
              <a:t>Выработка электроэнергии прогноз до 2050 </a:t>
            </a:r>
          </a:p>
        </p:txBody>
      </p:sp>
    </p:spTree>
    <p:extLst>
      <p:ext uri="{BB962C8B-B14F-4D97-AF65-F5344CB8AC3E}">
        <p14:creationId xmlns:p14="http://schemas.microsoft.com/office/powerpoint/2010/main" val="14765668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722</Words>
  <Application>Microsoft Office PowerPoint</Application>
  <PresentationFormat>Широкоэкранный</PresentationFormat>
  <Paragraphs>104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Wingdings</vt:lpstr>
      <vt:lpstr>Тема Office</vt:lpstr>
      <vt:lpstr>О ходе разработки Национального энергетического доклада (НЭД) 2021 г</vt:lpstr>
      <vt:lpstr>Этапы разработки НЭД</vt:lpstr>
      <vt:lpstr>Формирование постановки задачи и целей исследования</vt:lpstr>
      <vt:lpstr>Сбор и анализ данных</vt:lpstr>
      <vt:lpstr>Анализ рынков и обзор мирового опыта</vt:lpstr>
      <vt:lpstr>Разработка предложений по развитию отрасли и видению реформ</vt:lpstr>
      <vt:lpstr>Моделирование и прогнозирование развития электроэнергетики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ходе разработки Национального энергетического доклада (НЭД) 2021 г</dc:title>
  <dc:creator>Oleg Arkhipkin</dc:creator>
  <cp:lastModifiedBy>Пользователь Windows</cp:lastModifiedBy>
  <cp:revision>17</cp:revision>
  <dcterms:created xsi:type="dcterms:W3CDTF">2021-09-06T17:00:24Z</dcterms:created>
  <dcterms:modified xsi:type="dcterms:W3CDTF">2021-09-08T03:58:50Z</dcterms:modified>
</cp:coreProperties>
</file>