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37" r:id="rId2"/>
    <p:sldId id="355" r:id="rId3"/>
    <p:sldId id="368" r:id="rId4"/>
    <p:sldId id="366" r:id="rId5"/>
  </p:sldIdLst>
  <p:sldSz cx="12192000" cy="6858000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FFCC"/>
    <a:srgbClr val="FFFFFF"/>
    <a:srgbClr val="3333CC"/>
    <a:srgbClr val="1C1C1C"/>
    <a:srgbClr val="04FCF6"/>
    <a:srgbClr val="66CCFF"/>
    <a:srgbClr val="00FFFF"/>
    <a:srgbClr val="9999FF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27" autoAdjust="0"/>
    <p:restoredTop sz="95967" autoAdjust="0"/>
  </p:normalViewPr>
  <p:slideViewPr>
    <p:cSldViewPr snapToGrid="0">
      <p:cViewPr>
        <p:scale>
          <a:sx n="66" d="100"/>
          <a:sy n="66" d="100"/>
        </p:scale>
        <p:origin x="-2340" y="-9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notesMaster" Target="notesMasters/notesMaster1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2950475" cy="498773"/>
          </a:xfrm>
          <a:prstGeom prst="rect">
            <a:avLst/>
          </a:prstGeom>
        </p:spPr>
        <p:txBody>
          <a:bodyPr vert="horz" lIns="91401" tIns="45701" rIns="91401" bIns="4570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41" y="3"/>
            <a:ext cx="2950475" cy="498773"/>
          </a:xfrm>
          <a:prstGeom prst="rect">
            <a:avLst/>
          </a:prstGeom>
        </p:spPr>
        <p:txBody>
          <a:bodyPr vert="horz" lIns="91401" tIns="45701" rIns="91401" bIns="45701" rtlCol="0"/>
          <a:lstStyle>
            <a:lvl1pPr algn="r">
              <a:defRPr sz="1200"/>
            </a:lvl1pPr>
          </a:lstStyle>
          <a:p>
            <a:fld id="{7EEB8E9E-2B63-45B5-BC56-56E0F01CA88F}" type="datetimeFigureOut">
              <a:rPr lang="ru-RU" smtClean="0"/>
              <a:pPr/>
              <a:t>17.01.2022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423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1" tIns="45701" rIns="91401" bIns="4570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1" y="4784073"/>
            <a:ext cx="5447030" cy="3914239"/>
          </a:xfrm>
          <a:prstGeom prst="rect">
            <a:avLst/>
          </a:prstGeom>
        </p:spPr>
        <p:txBody>
          <a:bodyPr vert="horz" lIns="91401" tIns="45701" rIns="91401" bIns="45701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5" y="9442157"/>
            <a:ext cx="2950475" cy="498772"/>
          </a:xfrm>
          <a:prstGeom prst="rect">
            <a:avLst/>
          </a:prstGeom>
        </p:spPr>
        <p:txBody>
          <a:bodyPr vert="horz" lIns="91401" tIns="45701" rIns="91401" bIns="4570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41" y="9442157"/>
            <a:ext cx="2950475" cy="498772"/>
          </a:xfrm>
          <a:prstGeom prst="rect">
            <a:avLst/>
          </a:prstGeom>
        </p:spPr>
        <p:txBody>
          <a:bodyPr vert="horz" lIns="91401" tIns="45701" rIns="91401" bIns="45701" rtlCol="0" anchor="b"/>
          <a:lstStyle>
            <a:lvl1pPr algn="r">
              <a:defRPr sz="1200"/>
            </a:lvl1pPr>
          </a:lstStyle>
          <a:p>
            <a:fld id="{12C3DA02-DE10-4F6C-AF58-5A1C9A80CC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643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C3DA02-DE10-4F6C-AF58-5A1C9A80CCFC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7143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C3DA02-DE10-4F6C-AF58-5A1C9A80CCFC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7143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1901E-3AAF-4521-8787-AFFAF9E474AC}" type="datetimeFigureOut">
              <a:rPr lang="ru-RU" smtClean="0"/>
              <a:pPr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02E89-C320-41D3-B88D-FB14598691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842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1901E-3AAF-4521-8787-AFFAF9E474AC}" type="datetimeFigureOut">
              <a:rPr lang="ru-RU" smtClean="0"/>
              <a:pPr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02E89-C320-41D3-B88D-FB14598691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4312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1901E-3AAF-4521-8787-AFFAF9E474AC}" type="datetimeFigureOut">
              <a:rPr lang="ru-RU" smtClean="0"/>
              <a:pPr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02E89-C320-41D3-B88D-FB14598691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824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1901E-3AAF-4521-8787-AFFAF9E474AC}" type="datetimeFigureOut">
              <a:rPr lang="ru-RU" smtClean="0"/>
              <a:pPr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02E89-C320-41D3-B88D-FB14598691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109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1901E-3AAF-4521-8787-AFFAF9E474AC}" type="datetimeFigureOut">
              <a:rPr lang="ru-RU" smtClean="0"/>
              <a:pPr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02E89-C320-41D3-B88D-FB14598691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9067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1901E-3AAF-4521-8787-AFFAF9E474AC}" type="datetimeFigureOut">
              <a:rPr lang="ru-RU" smtClean="0"/>
              <a:pPr/>
              <a:t>17.01.2022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02E89-C320-41D3-B88D-FB14598691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212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1901E-3AAF-4521-8787-AFFAF9E474AC}" type="datetimeFigureOut">
              <a:rPr lang="ru-RU" smtClean="0"/>
              <a:pPr/>
              <a:t>17.01.2022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02E89-C320-41D3-B88D-FB14598691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6233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1901E-3AAF-4521-8787-AFFAF9E474AC}" type="datetimeFigureOut">
              <a:rPr lang="ru-RU" smtClean="0"/>
              <a:pPr/>
              <a:t>17.01.2022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02E89-C320-41D3-B88D-FB14598691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338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1901E-3AAF-4521-8787-AFFAF9E474AC}" type="datetimeFigureOut">
              <a:rPr lang="ru-RU" smtClean="0"/>
              <a:pPr/>
              <a:t>17.01.2022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02E89-C320-41D3-B88D-FB14598691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0376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1901E-3AAF-4521-8787-AFFAF9E474AC}" type="datetimeFigureOut">
              <a:rPr lang="ru-RU" smtClean="0"/>
              <a:pPr/>
              <a:t>17.01.2022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02E89-C320-41D3-B88D-FB14598691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7645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1901E-3AAF-4521-8787-AFFAF9E474AC}" type="datetimeFigureOut">
              <a:rPr lang="ru-RU" smtClean="0"/>
              <a:pPr/>
              <a:t>17.01.2022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02E89-C320-41D3-B88D-FB14598691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5798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1901E-3AAF-4521-8787-AFFAF9E474AC}" type="datetimeFigureOut">
              <a:rPr lang="ru-RU" smtClean="0"/>
              <a:pPr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02E89-C320-41D3-B88D-FB14598691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8127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Relationship Id="rId5" Type="http://schemas.openxmlformats.org/officeDocument/2006/relationships/image" Target="../media/image5.png" /><Relationship Id="rId4" Type="http://schemas.openxmlformats.org/officeDocument/2006/relationships/image" Target="../media/image4.svg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8.png" /><Relationship Id="rId5" Type="http://schemas.openxmlformats.org/officeDocument/2006/relationships/image" Target="../media/image7.png" /><Relationship Id="rId4" Type="http://schemas.microsoft.com/office/2007/relationships/hdphoto" Target="../media/hdphoto1.wdp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Рисунок 13" descr="Рисунок 13"/>
          <p:cNvPicPr>
            <a:picLocks noChangeAspect="1"/>
          </p:cNvPicPr>
          <p:nvPr/>
        </p:nvPicPr>
        <p:blipFill>
          <a:blip r:embed="rId2"/>
          <a:srcRect t="74938"/>
          <a:stretch>
            <a:fillRect/>
          </a:stretch>
        </p:blipFill>
        <p:spPr>
          <a:xfrm>
            <a:off x="0" y="6149942"/>
            <a:ext cx="12192000" cy="467069"/>
          </a:xfrm>
          <a:prstGeom prst="rect">
            <a:avLst/>
          </a:prstGeom>
          <a:ln w="12700">
            <a:miter lim="400000"/>
          </a:ln>
        </p:spPr>
      </p:pic>
      <p:pic>
        <p:nvPicPr>
          <p:cNvPr id="95" name="Рисунок 6" descr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180"/>
            <a:ext cx="12192000" cy="1863671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Прямоугольник 15"/>
          <p:cNvSpPr txBox="1"/>
          <p:nvPr/>
        </p:nvSpPr>
        <p:spPr>
          <a:xfrm>
            <a:off x="231828" y="3071158"/>
            <a:ext cx="11728344" cy="9452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1328" tIns="41328" rIns="41328" bIns="41328">
            <a:spAutoFit/>
          </a:bodyPr>
          <a:lstStyle/>
          <a:p>
            <a:pPr algn="ctr"/>
            <a:r>
              <a:rPr lang="ru-RU" sz="2800" b="1" dirty="0">
                <a:solidFill>
                  <a:srgbClr val="254061"/>
                </a:solidFill>
                <a:latin typeface="Arial Narrow"/>
                <a:ea typeface="Arial Narrow"/>
                <a:cs typeface="Arial Narrow"/>
              </a:rPr>
              <a:t>ОБ АНТИИНФЛЯЦИОННЫХ МЕРАХ </a:t>
            </a:r>
          </a:p>
          <a:p>
            <a:pPr algn="ctr"/>
            <a:r>
              <a:rPr lang="ru-RU" sz="2800" b="1" dirty="0">
                <a:solidFill>
                  <a:srgbClr val="254061"/>
                </a:solidFill>
                <a:latin typeface="Arial Narrow"/>
                <a:ea typeface="Arial Narrow"/>
                <a:cs typeface="Arial Narrow"/>
              </a:rPr>
              <a:t>В НЕФТЕГАЗОВОЙ И ЭЛЕКТРОЭНЕРГЕТИЧЕСКОЙ СФЕРАХ </a:t>
            </a:r>
          </a:p>
        </p:txBody>
      </p:sp>
      <p:sp>
        <p:nvSpPr>
          <p:cNvPr id="97" name="Прямоугольник 8"/>
          <p:cNvSpPr txBox="1"/>
          <p:nvPr/>
        </p:nvSpPr>
        <p:spPr>
          <a:xfrm>
            <a:off x="23248" y="1120764"/>
            <a:ext cx="12145506" cy="5798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3247" tIns="23247" rIns="23247" bIns="23247">
            <a:spAutoFit/>
          </a:bodyPr>
          <a:lstStyle/>
          <a:p>
            <a:pPr algn="ctr">
              <a:defRPr b="1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МИНИСТЕРСТВО ЭНЕРГЕТИКИ </a:t>
            </a:r>
          </a:p>
          <a:p>
            <a:pPr algn="ctr">
              <a:defRPr b="1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РЕСПУБЛИКИ КАЗАХСТАН</a:t>
            </a:r>
          </a:p>
        </p:txBody>
      </p:sp>
      <p:sp>
        <p:nvSpPr>
          <p:cNvPr id="98" name="Прямоугольник 11"/>
          <p:cNvSpPr txBox="1"/>
          <p:nvPr/>
        </p:nvSpPr>
        <p:spPr>
          <a:xfrm>
            <a:off x="35221" y="6309319"/>
            <a:ext cx="12121558" cy="2280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5220" tIns="35220" rIns="35220" bIns="35220">
            <a:spAutoFit/>
          </a:bodyPr>
          <a:lstStyle>
            <a:lvl1pPr algn="ctr">
              <a:lnSpc>
                <a:spcPct val="85000"/>
              </a:lnSpc>
              <a:spcBef>
                <a:spcPts val="800"/>
              </a:spcBef>
              <a:defRPr sz="1200"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rPr dirty="0"/>
              <a:t>г. </a:t>
            </a:r>
            <a:r>
              <a:rPr dirty="0" err="1"/>
              <a:t>Нур-Султан</a:t>
            </a:r>
            <a:r>
              <a:rPr lang="ru-RU" dirty="0"/>
              <a:t>, 18.01.2022 г.</a:t>
            </a:r>
            <a:endParaRPr dirty="0"/>
          </a:p>
        </p:txBody>
      </p:sp>
      <p:pic>
        <p:nvPicPr>
          <p:cNvPr id="99" name="Рисунок 3" descr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9598" y="163714"/>
            <a:ext cx="852805" cy="924032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02024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DA922396-CC79-4FBA-8F82-682BBC6D5442}"/>
              </a:ext>
            </a:extLst>
          </p:cNvPr>
          <p:cNvCxnSpPr/>
          <p:nvPr/>
        </p:nvCxnSpPr>
        <p:spPr>
          <a:xfrm flipV="1">
            <a:off x="342528" y="264353"/>
            <a:ext cx="0" cy="648000"/>
          </a:xfrm>
          <a:prstGeom prst="line">
            <a:avLst/>
          </a:prstGeom>
          <a:gradFill>
            <a:gsLst>
              <a:gs pos="0">
                <a:srgbClr val="CB0877">
                  <a:alpha val="65000"/>
                </a:srgbClr>
              </a:gs>
              <a:gs pos="100000">
                <a:srgbClr val="F51E35">
                  <a:alpha val="45000"/>
                </a:srgbClr>
              </a:gs>
            </a:gsLst>
            <a:lin ang="2700000" scaled="1"/>
          </a:gradFill>
          <a:ln w="31750">
            <a:solidFill>
              <a:srgbClr val="5590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7AC08D8-A2CF-4813-BCB9-ECFCFFCE433C}"/>
              </a:ext>
            </a:extLst>
          </p:cNvPr>
          <p:cNvSpPr txBox="1"/>
          <p:nvPr/>
        </p:nvSpPr>
        <p:spPr>
          <a:xfrm>
            <a:off x="444438" y="403205"/>
            <a:ext cx="106775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Arial Narrow" panose="020B0606020202030204" pitchFamily="34" charset="0"/>
              </a:rPr>
              <a:t>ЦЕНООБРАЗОВАНИЕ НЕФТЕПРОДУКТОВ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782164" y="6437868"/>
            <a:ext cx="342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42857" y="1400878"/>
            <a:ext cx="60071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Приняты приказы по установлению предельных </a:t>
            </a:r>
          </a:p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цен на розничную реализацию нефтепродуктов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40985" y="2431864"/>
            <a:ext cx="6223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dirty="0">
                <a:latin typeface="Arial Narrow" panose="020B0606020202030204" pitchFamily="34" charset="0"/>
              </a:rPr>
              <a:t>Приказ МЭ РК от 6 января 2022 № 1 </a:t>
            </a:r>
            <a:r>
              <a:rPr lang="ru-RU" b="1" dirty="0">
                <a:latin typeface="Arial Narrow" panose="020B0606020202030204" pitchFamily="34" charset="0"/>
              </a:rPr>
              <a:t>«О внесении изменения в приказ Министра энергетики Республики Казахстан от </a:t>
            </a:r>
            <a:br>
              <a:rPr lang="ru-RU" b="1" dirty="0">
                <a:latin typeface="Arial Narrow" panose="020B0606020202030204" pitchFamily="34" charset="0"/>
              </a:rPr>
            </a:br>
            <a:r>
              <a:rPr lang="ru-RU" b="1" dirty="0">
                <a:latin typeface="Arial Narrow" panose="020B0606020202030204" pitchFamily="34" charset="0"/>
              </a:rPr>
              <a:t>8 декабря 2014 года № 183 «Об утверждении перечня нефтепродуктов, на которые устанавливается государственное регулирование цен»</a:t>
            </a:r>
            <a:r>
              <a:rPr lang="ru-RU" dirty="0">
                <a:latin typeface="Arial Narrow" panose="020B0606020202030204" pitchFamily="34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ru-RU" dirty="0">
              <a:latin typeface="Arial Narrow" panose="020B0606020202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ru-RU" dirty="0">
              <a:latin typeface="Arial Narrow" panose="020B0606020202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dirty="0">
                <a:latin typeface="Arial Narrow" panose="020B0606020202030204" pitchFamily="34" charset="0"/>
              </a:rPr>
              <a:t>Приказ МЭ РК от 6 января 2022 № 2 </a:t>
            </a:r>
            <a:r>
              <a:rPr lang="ru-RU" b="1" dirty="0">
                <a:latin typeface="Arial Narrow" panose="020B0606020202030204" pitchFamily="34" charset="0"/>
              </a:rPr>
              <a:t>«О внесении изменения в приказ Министра энергетики Республики Казахстан от </a:t>
            </a:r>
            <a:br>
              <a:rPr lang="ru-RU" b="1" dirty="0">
                <a:latin typeface="Arial Narrow" panose="020B0606020202030204" pitchFamily="34" charset="0"/>
              </a:rPr>
            </a:br>
            <a:r>
              <a:rPr lang="ru-RU" b="1" dirty="0">
                <a:latin typeface="Arial Narrow" panose="020B0606020202030204" pitchFamily="34" charset="0"/>
              </a:rPr>
              <a:t>19 мая 2015 года № 361 «Об установлении предельных цен на розничную реализацию нефтепродуктов, на которые установлено государственное регулирование цен».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542212" y="1399752"/>
            <a:ext cx="33393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Цены на нефтепродукты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8BABFE27-1042-485A-BD75-338DE083930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biLevel thresh="75000"/>
            <a:alphaModFix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995525" y="1429906"/>
            <a:ext cx="401356" cy="401356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Прямоугольник 9"/>
          <p:cNvSpPr/>
          <p:nvPr/>
        </p:nvSpPr>
        <p:spPr>
          <a:xfrm>
            <a:off x="6915912" y="1883778"/>
            <a:ext cx="5107552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бензин марки 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Аи-80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– </a:t>
            </a:r>
            <a:r>
              <a:rPr lang="ru-RU" sz="2000" b="1" dirty="0">
                <a:solidFill>
                  <a:srgbClr val="C00000"/>
                </a:solidFill>
                <a:latin typeface="Arial Narrow" panose="020B0606020202030204" pitchFamily="34" charset="0"/>
              </a:rPr>
              <a:t>89 </a:t>
            </a:r>
            <a:r>
              <a:rPr lang="ru-RU" sz="2000" dirty="0">
                <a:solidFill>
                  <a:srgbClr val="C00000"/>
                </a:solidFill>
                <a:latin typeface="Arial Narrow" panose="020B0606020202030204" pitchFamily="34" charset="0"/>
              </a:rPr>
              <a:t>тенге за литр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;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ru-RU" sz="800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бензин марки 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Аи-92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– </a:t>
            </a:r>
            <a:r>
              <a:rPr lang="ru-RU" sz="2000" b="1" dirty="0">
                <a:solidFill>
                  <a:srgbClr val="C00000"/>
                </a:solidFill>
                <a:latin typeface="Arial Narrow" panose="020B0606020202030204" pitchFamily="34" charset="0"/>
              </a:rPr>
              <a:t>182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2000" dirty="0">
                <a:solidFill>
                  <a:srgbClr val="C00000"/>
                </a:solidFill>
                <a:latin typeface="Arial Narrow" panose="020B0606020202030204" pitchFamily="34" charset="0"/>
              </a:rPr>
              <a:t>тенге за литр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;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ru-RU" sz="800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бензин марки 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Аи-93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– </a:t>
            </a:r>
            <a:r>
              <a:rPr lang="ru-RU" sz="2000" b="1" dirty="0">
                <a:solidFill>
                  <a:srgbClr val="C00000"/>
                </a:solidFill>
                <a:latin typeface="Arial Narrow" panose="020B0606020202030204" pitchFamily="34" charset="0"/>
              </a:rPr>
              <a:t>182 </a:t>
            </a:r>
            <a:r>
              <a:rPr lang="ru-RU" sz="2000" dirty="0">
                <a:solidFill>
                  <a:srgbClr val="C00000"/>
                </a:solidFill>
                <a:latin typeface="Arial Narrow" panose="020B0606020202030204" pitchFamily="34" charset="0"/>
              </a:rPr>
              <a:t>тенге за литр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;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ru-RU" sz="800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бензин марки 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Аи-95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– </a:t>
            </a:r>
            <a:r>
              <a:rPr lang="ru-RU" sz="2000" b="1" dirty="0">
                <a:solidFill>
                  <a:srgbClr val="C00000"/>
                </a:solidFill>
                <a:latin typeface="Arial Narrow" panose="020B0606020202030204" pitchFamily="34" charset="0"/>
              </a:rPr>
              <a:t>215 </a:t>
            </a:r>
            <a:r>
              <a:rPr lang="ru-RU" sz="2000" dirty="0">
                <a:solidFill>
                  <a:srgbClr val="C00000"/>
                </a:solidFill>
                <a:latin typeface="Arial Narrow" panose="020B0606020202030204" pitchFamily="34" charset="0"/>
              </a:rPr>
              <a:t>тенге за литр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;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ru-RU" sz="800" b="1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дизельное топливо 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- </a:t>
            </a:r>
            <a:r>
              <a:rPr lang="ru-RU" sz="2000" b="1" dirty="0">
                <a:solidFill>
                  <a:srgbClr val="C00000"/>
                </a:solidFill>
                <a:latin typeface="Arial Narrow" panose="020B0606020202030204" pitchFamily="34" charset="0"/>
              </a:rPr>
              <a:t>230-260 </a:t>
            </a:r>
            <a:r>
              <a:rPr lang="ru-RU" sz="2000" dirty="0">
                <a:solidFill>
                  <a:srgbClr val="C00000"/>
                </a:solidFill>
                <a:latin typeface="Arial Narrow" panose="020B0606020202030204" pitchFamily="34" charset="0"/>
              </a:rPr>
              <a:t>тенге за литр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.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  <a:p>
            <a:pPr algn="just"/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- в Восточно-Казахстанской, Западно-Казахстанской, Северо-Казахстанской,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Акмолинской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, Актюбинской,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Костанайской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 областях – </a:t>
            </a:r>
            <a:r>
              <a:rPr lang="ru-RU" sz="1600" b="1" dirty="0">
                <a:solidFill>
                  <a:srgbClr val="C00000"/>
                </a:solidFill>
                <a:latin typeface="Arial Narrow" panose="020B0606020202030204" pitchFamily="34" charset="0"/>
              </a:rPr>
              <a:t>260 тенге за литр;</a:t>
            </a:r>
          </a:p>
          <a:p>
            <a:pPr algn="just"/>
            <a:endParaRPr lang="ru-RU" sz="16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algn="just"/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- в гг.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Нур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-Султан, Алматы, Шымкент, в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Алматинской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,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Атырауской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,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Жамбылской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, Карагандинской,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Кызылординской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, Павлодарской, Туркестанской областях – </a:t>
            </a:r>
            <a:r>
              <a:rPr lang="ru-RU" sz="1600" b="1" dirty="0">
                <a:solidFill>
                  <a:srgbClr val="C00000"/>
                </a:solidFill>
                <a:latin typeface="Arial Narrow" panose="020B0606020202030204" pitchFamily="34" charset="0"/>
              </a:rPr>
              <a:t>230 тенге за литр.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6596931" y="1401580"/>
            <a:ext cx="11831" cy="48713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Google Shape;397;g8dd1064e09_1_0"/>
          <p:cNvPicPr preferRelativeResize="0"/>
          <p:nvPr/>
        </p:nvPicPr>
        <p:blipFill rotWithShape="1">
          <a:blip r:embed="rId5">
            <a:alphaModFix/>
            <a:biLevel thresh="75000"/>
          </a:blip>
          <a:srcRect/>
          <a:stretch/>
        </p:blipFill>
        <p:spPr>
          <a:xfrm>
            <a:off x="336180" y="1473478"/>
            <a:ext cx="644443" cy="5580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31099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DA922396-CC79-4FBA-8F82-682BBC6D5442}"/>
              </a:ext>
            </a:extLst>
          </p:cNvPr>
          <p:cNvCxnSpPr/>
          <p:nvPr/>
        </p:nvCxnSpPr>
        <p:spPr>
          <a:xfrm flipV="1">
            <a:off x="342528" y="264353"/>
            <a:ext cx="0" cy="648000"/>
          </a:xfrm>
          <a:prstGeom prst="line">
            <a:avLst/>
          </a:prstGeom>
          <a:gradFill>
            <a:gsLst>
              <a:gs pos="0">
                <a:srgbClr val="CB0877">
                  <a:alpha val="65000"/>
                </a:srgbClr>
              </a:gs>
              <a:gs pos="100000">
                <a:srgbClr val="F51E35">
                  <a:alpha val="45000"/>
                </a:srgbClr>
              </a:gs>
            </a:gsLst>
            <a:lin ang="2700000" scaled="1"/>
          </a:gradFill>
          <a:ln w="31750">
            <a:solidFill>
              <a:srgbClr val="5590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7AC08D8-A2CF-4813-BCB9-ECFCFFCE433C}"/>
              </a:ext>
            </a:extLst>
          </p:cNvPr>
          <p:cNvSpPr txBox="1"/>
          <p:nvPr/>
        </p:nvSpPr>
        <p:spPr>
          <a:xfrm>
            <a:off x="444438" y="377805"/>
            <a:ext cx="106775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Arial Narrow" panose="020B0606020202030204" pitchFamily="34" charset="0"/>
              </a:rPr>
              <a:t>ЦЕНООБРАЗОВАНИЕ СЖИЖЕННОГО НЕФТЯНОГО ГАЗА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782164" y="6425168"/>
            <a:ext cx="342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Arial Narrow" panose="020B0606020202030204" pitchFamily="34" charset="0"/>
              </a:rPr>
              <a:t>2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405566" y="1188119"/>
            <a:ext cx="578643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ОПЕРАТИВНЫЕ МЕРЫ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6541911" y="1623930"/>
            <a:ext cx="5459436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2000" b="1" dirty="0">
                <a:latin typeface="Arial Narrow" panose="020B0606020202030204" pitchFamily="34" charset="0"/>
              </a:rPr>
              <a:t>Принят приказ </a:t>
            </a:r>
            <a:r>
              <a:rPr lang="ru-RU" sz="2000" dirty="0">
                <a:latin typeface="Arial Narrow" panose="020B0606020202030204" pitchFamily="34" charset="0"/>
              </a:rPr>
              <a:t>по снижению предельной оптовой цены с 38 701,67 до 28 000 тенге;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ru-RU" sz="800" b="1" dirty="0">
              <a:latin typeface="Arial Narrow" panose="020B0606020202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2000" b="1" dirty="0">
                <a:latin typeface="Arial Narrow" panose="020B0606020202030204" pitchFamily="34" charset="0"/>
              </a:rPr>
              <a:t>Принят приказ </a:t>
            </a:r>
            <a:r>
              <a:rPr lang="ru-RU" sz="2000" dirty="0">
                <a:latin typeface="Arial Narrow" panose="020B0606020202030204" pitchFamily="34" charset="0"/>
              </a:rPr>
              <a:t>по приостановлению Правил торгов </a:t>
            </a:r>
            <a:r>
              <a:rPr lang="ru-RU" sz="2000" b="1" dirty="0">
                <a:latin typeface="Arial Narrow" panose="020B0606020202030204" pitchFamily="34" charset="0"/>
              </a:rPr>
              <a:t>до 1 января 2023 года </a:t>
            </a:r>
            <a:r>
              <a:rPr lang="ru-RU" sz="2000" dirty="0">
                <a:latin typeface="Arial Narrow" panose="020B0606020202030204" pitchFamily="34" charset="0"/>
              </a:rPr>
              <a:t>(реализация сжиженного газа вне ЭТП)</a:t>
            </a:r>
            <a:r>
              <a:rPr lang="ru-RU" sz="2000" b="1" dirty="0">
                <a:latin typeface="Arial Narrow" panose="020B0606020202030204" pitchFamily="34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ru-RU" sz="400" b="1" dirty="0">
              <a:latin typeface="Arial Narrow" panose="020B0606020202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ru-RU" sz="400" dirty="0">
              <a:latin typeface="Arial Narrow" panose="020B0606020202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2000" b="1" dirty="0">
                <a:latin typeface="Arial Narrow" panose="020B0606020202030204" pitchFamily="34" charset="0"/>
              </a:rPr>
              <a:t>Разработан приказ </a:t>
            </a:r>
            <a:r>
              <a:rPr lang="ru-RU" sz="2000" dirty="0">
                <a:latin typeface="Arial Narrow" panose="020B0606020202030204" pitchFamily="34" charset="0"/>
              </a:rPr>
              <a:t>по изменению формирования плана поставки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6384478" y="1188119"/>
            <a:ext cx="17462" cy="54059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6311590" y="4173401"/>
            <a:ext cx="60071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КРАТКОСРОЧНЫЕ МЕРЫ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541911" y="4581461"/>
            <a:ext cx="54594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2000" b="1" dirty="0">
                <a:latin typeface="Arial Narrow" panose="020B0606020202030204" pitchFamily="34" charset="0"/>
              </a:rPr>
              <a:t>До конца января </a:t>
            </a:r>
            <a:r>
              <a:rPr lang="ru-RU" sz="2000" b="1" dirty="0" err="1">
                <a:latin typeface="Arial Narrow" panose="020B0606020202030204" pitchFamily="34" charset="0"/>
              </a:rPr>
              <a:t>т.г</a:t>
            </a:r>
            <a:r>
              <a:rPr lang="ru-RU" sz="2000" b="1" dirty="0">
                <a:latin typeface="Arial Narrow" panose="020B0606020202030204" pitchFamily="34" charset="0"/>
              </a:rPr>
              <a:t>. </a:t>
            </a:r>
            <a:r>
              <a:rPr lang="ru-RU" sz="2000" dirty="0">
                <a:latin typeface="Arial Narrow" panose="020B0606020202030204" pitchFamily="34" charset="0"/>
              </a:rPr>
              <a:t>будут внесены в Правительство комплексные меры по дальнейшему совершенствованию торгов ЭТП/товарных бирж с учетом внедрения прозрачности и механизмов, ограничивающих резкий рост цен на сжиженный нефтяной газ.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086416" y="1286576"/>
            <a:ext cx="609418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Предельные цены на </a:t>
            </a:r>
          </a:p>
          <a:p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сжиженный нефтяной газ </a:t>
            </a:r>
          </a:p>
          <a:p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для  автотранспорта </a:t>
            </a:r>
          </a:p>
        </p:txBody>
      </p: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  <a14:imgEffect>
                      <a14:brightnessContrast bright="-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34" y="1311976"/>
            <a:ext cx="1164066" cy="99026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Группа 2"/>
          <p:cNvGrpSpPr/>
          <p:nvPr/>
        </p:nvGrpSpPr>
        <p:grpSpPr>
          <a:xfrm>
            <a:off x="4133508" y="1278141"/>
            <a:ext cx="1922371" cy="1059878"/>
            <a:chOff x="3607595" y="1813255"/>
            <a:chExt cx="1655563" cy="919958"/>
          </a:xfrm>
        </p:grpSpPr>
        <p:pic>
          <p:nvPicPr>
            <p:cNvPr id="20" name="Рисунок 1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4892" y="1898118"/>
              <a:ext cx="1578266" cy="835095"/>
            </a:xfrm>
            <a:prstGeom prst="rect">
              <a:avLst/>
            </a:prstGeom>
          </p:spPr>
        </p:pic>
        <p:pic>
          <p:nvPicPr>
            <p:cNvPr id="21" name="Рисунок 2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07595" y="1813255"/>
              <a:ext cx="1601305" cy="859176"/>
            </a:xfrm>
            <a:prstGeom prst="rect">
              <a:avLst/>
            </a:prstGeom>
          </p:spPr>
        </p:pic>
      </p:grpSp>
      <p:sp>
        <p:nvSpPr>
          <p:cNvPr id="6" name="Прямоугольник 5"/>
          <p:cNvSpPr/>
          <p:nvPr/>
        </p:nvSpPr>
        <p:spPr>
          <a:xfrm>
            <a:off x="342528" y="2870200"/>
            <a:ext cx="1219572" cy="30282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Arial Narrow" panose="020B0606020202030204" pitchFamily="34" charset="0"/>
              </a:rPr>
              <a:t>50 тенге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1822764" y="2743199"/>
            <a:ext cx="54594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в Актюбинской,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Атырауской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,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Мангистауской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</a:p>
          <a:p>
            <a:pPr algn="just"/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областях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540254" y="2399267"/>
            <a:ext cx="10247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Arial Narrow" panose="020B0606020202030204" pitchFamily="34" charset="0"/>
              </a:rPr>
              <a:t>за литр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1822764" y="3224430"/>
            <a:ext cx="54594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Arial Narrow" panose="020B0606020202030204" pitchFamily="34" charset="0"/>
              </a:rPr>
              <a:t>в отдаленных районах (свыше 200 км) – 55 тенге/литр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342528" y="3783761"/>
            <a:ext cx="1219572" cy="30282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Arial Narrow" panose="020B0606020202030204" pitchFamily="34" charset="0"/>
              </a:rPr>
              <a:t>60 тенге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1822764" y="3656760"/>
            <a:ext cx="43240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в Шымкенте, Восточно-Казахстанской,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Жамбылской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, Западно-Казахстанской,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Кызылординской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, Туркестанской областях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1822764" y="4423080"/>
            <a:ext cx="54594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Arial Narrow" panose="020B0606020202030204" pitchFamily="34" charset="0"/>
              </a:rPr>
              <a:t>в отдаленных районах (свыше 200 км) – 65 тенге/литр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342528" y="4908992"/>
            <a:ext cx="1219572" cy="30282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Arial Narrow" panose="020B0606020202030204" pitchFamily="34" charset="0"/>
              </a:rPr>
              <a:t>65 тенге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1822764" y="4873260"/>
            <a:ext cx="43240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в Алматы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342528" y="5550838"/>
            <a:ext cx="1219572" cy="30282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Arial Narrow" panose="020B0606020202030204" pitchFamily="34" charset="0"/>
              </a:rPr>
              <a:t>70 тенге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1822764" y="5423837"/>
            <a:ext cx="43240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в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Нур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-Султане, Северо-Казахстанской,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Акмолинской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,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Костанайской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, Карагандинской, Павлодарской областях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1822764" y="6190157"/>
            <a:ext cx="54594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Arial Narrow" panose="020B0606020202030204" pitchFamily="34" charset="0"/>
              </a:rPr>
              <a:t>в отдаленных районах (свыше 200 км) – 75 тенге/литр</a:t>
            </a:r>
          </a:p>
        </p:txBody>
      </p:sp>
    </p:spTree>
    <p:extLst>
      <p:ext uri="{BB962C8B-B14F-4D97-AF65-F5344CB8AC3E}">
        <p14:creationId xmlns:p14="http://schemas.microsoft.com/office/powerpoint/2010/main" val="606013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67"/>
          <p:cNvSpPr txBox="1">
            <a:spLocks noChangeArrowheads="1"/>
          </p:cNvSpPr>
          <p:nvPr/>
        </p:nvSpPr>
        <p:spPr bwMode="auto">
          <a:xfrm>
            <a:off x="256417" y="3758828"/>
            <a:ext cx="11528143" cy="418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724" tIns="54863" rIns="109724" bIns="54863">
            <a:spAutoFit/>
          </a:bodyPr>
          <a:lstStyle>
            <a:lvl1pPr marL="255588" indent="-255588" defTabSz="7096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defTabSz="7096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defTabSz="7096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7096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7096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7096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7096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7096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7096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Char char="v"/>
            </a:pPr>
            <a:r>
              <a:rPr lang="ru-RU" altLang="ru-RU" sz="2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Объемы ремонтных кампаний, и цены на товары, работы, услуги</a:t>
            </a:r>
            <a:r>
              <a:rPr lang="ru-RU" altLang="ru-RU" sz="2000" dirty="0">
                <a:latin typeface="Arial Narrow" panose="020B0606020202030204" pitchFamily="34" charset="0"/>
              </a:rPr>
              <a:t> </a:t>
            </a:r>
            <a:r>
              <a:rPr lang="ru-RU" altLang="ru-RU" sz="2000" i="1" dirty="0">
                <a:latin typeface="Arial Narrow" panose="020B0606020202030204" pitchFamily="34" charset="0"/>
              </a:rPr>
              <a:t>(не поддающиеся регулированию)</a:t>
            </a:r>
          </a:p>
        </p:txBody>
      </p:sp>
      <p:sp>
        <p:nvSpPr>
          <p:cNvPr id="5" name="TextBox 18"/>
          <p:cNvSpPr txBox="1">
            <a:spLocks noChangeArrowheads="1"/>
          </p:cNvSpPr>
          <p:nvPr/>
        </p:nvSpPr>
        <p:spPr bwMode="auto">
          <a:xfrm>
            <a:off x="486832" y="396114"/>
            <a:ext cx="11699205" cy="446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9" rIns="91435" bIns="45719">
            <a:spAutoFit/>
          </a:bodyPr>
          <a:lstStyle>
            <a:lvl1pPr defTabSz="6207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defTabSz="6207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defTabSz="6207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6207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6207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6207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6207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6207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6207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Clr>
                <a:srgbClr val="000000"/>
              </a:buClr>
            </a:pPr>
            <a:r>
              <a:rPr lang="ru-RU" altLang="en-US" sz="20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СЕКТОР ГЕНЕРАЦИИ ЭЛЕКТРИЧЕСКОЙ ЭНЕРГИИ</a:t>
            </a:r>
            <a:endParaRPr lang="ru-RU" altLang="en-US" sz="20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91"/>
          <p:cNvSpPr txBox="1">
            <a:spLocks noChangeArrowheads="1"/>
          </p:cNvSpPr>
          <p:nvPr/>
        </p:nvSpPr>
        <p:spPr bwMode="auto">
          <a:xfrm>
            <a:off x="295794" y="2076171"/>
            <a:ext cx="5944076" cy="418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724" tIns="54863" rIns="109724" bIns="54863">
            <a:spAutoFit/>
          </a:bodyPr>
          <a:lstStyle>
            <a:lvl1pPr marL="255588" indent="-255588" defTabSz="7096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defTabSz="7096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defTabSz="7096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7096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7096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7096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7096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7096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7096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Char char="v"/>
            </a:pPr>
            <a:r>
              <a:rPr lang="ru-RU" altLang="ru-RU" sz="2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Цены на топливо </a:t>
            </a:r>
            <a:r>
              <a:rPr lang="ru-RU" altLang="ru-RU" sz="2000" i="1" dirty="0">
                <a:solidFill>
                  <a:schemeClr val="tx1"/>
                </a:solidFill>
                <a:latin typeface="Arial Narrow" panose="020B0606020202030204" pitchFamily="34" charset="0"/>
              </a:rPr>
              <a:t>(энергетический уголь, газ)</a:t>
            </a:r>
          </a:p>
        </p:txBody>
      </p:sp>
      <p:sp>
        <p:nvSpPr>
          <p:cNvPr id="7" name="Прямоугольник 1"/>
          <p:cNvSpPr>
            <a:spLocks noChangeArrowheads="1"/>
          </p:cNvSpPr>
          <p:nvPr/>
        </p:nvSpPr>
        <p:spPr bwMode="auto">
          <a:xfrm>
            <a:off x="281515" y="2705101"/>
            <a:ext cx="11503047" cy="1034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724" tIns="54863" rIns="109724" bIns="54863">
            <a:spAutoFit/>
          </a:bodyPr>
          <a:lstStyle>
            <a:lvl1pPr marL="254000" indent="-254000" defTabSz="636588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defTabSz="636588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defTabSz="636588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636588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636588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6365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6365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6365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6365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Char char="v"/>
            </a:pPr>
            <a:r>
              <a:rPr lang="ru-RU" altLang="ru-RU" sz="2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Транспортировка топлива:</a:t>
            </a:r>
          </a:p>
          <a:p>
            <a:pPr marL="342900" indent="-342900" algn="just" eaLnBrk="1" hangingPunct="1">
              <a:buFontTx/>
              <a:buChar char="-"/>
            </a:pPr>
            <a:r>
              <a:rPr lang="ru-RU" altLang="ru-RU" sz="2000" i="1" dirty="0">
                <a:latin typeface="Arial Narrow" panose="020B0606020202030204" pitchFamily="34" charset="0"/>
              </a:rPr>
              <a:t>угля по ж/д путям;</a:t>
            </a:r>
          </a:p>
          <a:p>
            <a:pPr marL="342900" indent="-342900" algn="just" eaLnBrk="1" hangingPunct="1">
              <a:buFontTx/>
              <a:buChar char="-"/>
            </a:pPr>
            <a:r>
              <a:rPr lang="ru-RU" altLang="ru-RU" sz="2000" i="1" dirty="0">
                <a:latin typeface="Arial Narrow" panose="020B0606020202030204" pitchFamily="34" charset="0"/>
              </a:rPr>
              <a:t>газа по газопроводам</a:t>
            </a:r>
          </a:p>
        </p:txBody>
      </p:sp>
      <p:sp>
        <p:nvSpPr>
          <p:cNvPr id="8" name="TextBox 67"/>
          <p:cNvSpPr txBox="1">
            <a:spLocks noChangeArrowheads="1"/>
          </p:cNvSpPr>
          <p:nvPr/>
        </p:nvSpPr>
        <p:spPr bwMode="auto">
          <a:xfrm>
            <a:off x="486832" y="5308600"/>
            <a:ext cx="11168719" cy="387796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109724" tIns="54863" rIns="109724" bIns="54863">
            <a:spAutoFit/>
          </a:bodyPr>
          <a:lstStyle>
            <a:lvl1pPr defTabSz="7096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defTabSz="7096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defTabSz="7096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7096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7096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7096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7096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7096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7096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just">
              <a:defRPr/>
            </a:pPr>
            <a:r>
              <a:rPr lang="ru-RU" sz="1800" b="1" dirty="0">
                <a:latin typeface="Arial Narrow" panose="020B0606020202030204" pitchFamily="34" charset="0"/>
              </a:rPr>
              <a:t>сдерживание цен на топливо (газ, уголь)</a:t>
            </a:r>
          </a:p>
        </p:txBody>
      </p:sp>
      <p:sp>
        <p:nvSpPr>
          <p:cNvPr id="9" name="Rectangle: Rounded Corners 57"/>
          <p:cNvSpPr/>
          <p:nvPr/>
        </p:nvSpPr>
        <p:spPr>
          <a:xfrm>
            <a:off x="281516" y="1298527"/>
            <a:ext cx="11568361" cy="491067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0A65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724" tIns="54863" rIns="109724" bIns="54863" anchor="ctr"/>
          <a:lstStyle/>
          <a:p>
            <a:pPr algn="ctr" defTabSz="828626">
              <a:defRPr/>
            </a:pPr>
            <a:endParaRPr lang="ru-RU" sz="240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TextBox 91"/>
          <p:cNvSpPr txBox="1">
            <a:spLocks noChangeArrowheads="1"/>
          </p:cNvSpPr>
          <p:nvPr/>
        </p:nvSpPr>
        <p:spPr bwMode="auto">
          <a:xfrm>
            <a:off x="321735" y="1358894"/>
            <a:ext cx="11462828" cy="418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724" tIns="54863" rIns="109724" bIns="54863">
            <a:spAutoFit/>
          </a:bodyPr>
          <a:lstStyle>
            <a:lvl1pPr defTabSz="7096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defTabSz="7096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defTabSz="7096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7096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7096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7096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7096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7096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7096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 dirty="0">
                <a:latin typeface="Arial Narrow" panose="020B0606020202030204" pitchFamily="34" charset="0"/>
              </a:rPr>
              <a:t>Основные факторы, влияющие на тарифы на производство э/э</a:t>
            </a:r>
            <a:endParaRPr lang="ru-RU" altLang="ru-RU" sz="2000" b="1" i="1" dirty="0">
              <a:latin typeface="Arial Narrow" panose="020B0606020202030204" pitchFamily="34" charset="0"/>
            </a:endParaRPr>
          </a:p>
        </p:txBody>
      </p:sp>
      <p:sp>
        <p:nvSpPr>
          <p:cNvPr id="11" name="Rectangle: Rounded Corners 57"/>
          <p:cNvSpPr/>
          <p:nvPr/>
        </p:nvSpPr>
        <p:spPr>
          <a:xfrm>
            <a:off x="330199" y="4665133"/>
            <a:ext cx="11519677" cy="491067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0A65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724" tIns="54863" rIns="109724" bIns="54863" anchor="ctr"/>
          <a:lstStyle/>
          <a:p>
            <a:pPr algn="ctr" defTabSz="828626">
              <a:defRPr/>
            </a:pPr>
            <a:endParaRPr lang="ru-RU" sz="240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TextBox 91"/>
          <p:cNvSpPr txBox="1">
            <a:spLocks noChangeArrowheads="1"/>
          </p:cNvSpPr>
          <p:nvPr/>
        </p:nvSpPr>
        <p:spPr bwMode="auto">
          <a:xfrm>
            <a:off x="486833" y="4728634"/>
            <a:ext cx="11297728" cy="418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724" tIns="54863" rIns="109724" bIns="54863">
            <a:spAutoFit/>
          </a:bodyPr>
          <a:lstStyle>
            <a:lvl1pPr defTabSz="7096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defTabSz="7096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defTabSz="7096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7096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7096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7096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7096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7096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7096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 dirty="0">
                <a:latin typeface="Arial Narrow" panose="020B0606020202030204" pitchFamily="34" charset="0"/>
              </a:rPr>
              <a:t>ПРЕДЛОЖЕНИЯ по дальнейшему </a:t>
            </a:r>
            <a:r>
              <a:rPr lang="ru-RU" altLang="ru-RU" sz="2000" b="1" dirty="0">
                <a:solidFill>
                  <a:srgbClr val="C00000"/>
                </a:solidFill>
                <a:latin typeface="Arial Narrow" panose="020B0606020202030204" pitchFamily="34" charset="0"/>
              </a:rPr>
              <a:t>сдерживанию предельных тарифов</a:t>
            </a:r>
            <a:endParaRPr lang="ru-RU" altLang="ru-RU" sz="20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86833" y="5809193"/>
            <a:ext cx="11168718" cy="387796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109724" tIns="54863" rIns="109724" bIns="54863">
            <a:spAutoFit/>
          </a:bodyPr>
          <a:lstStyle/>
          <a:p>
            <a:pPr algn="just" defTabSz="828626">
              <a:defRPr/>
            </a:pPr>
            <a:r>
              <a:rPr lang="ru-RU" b="1" dirty="0">
                <a:solidFill>
                  <a:prstClr val="black"/>
                </a:solidFill>
                <a:latin typeface="Arial Narrow" panose="020B0606020202030204" pitchFamily="34" charset="0"/>
              </a:rPr>
              <a:t>сдерживание цен на услуги по транспортировке газа</a:t>
            </a:r>
          </a:p>
        </p:txBody>
      </p:sp>
      <p:sp>
        <p:nvSpPr>
          <p:cNvPr id="14" name="Правая фигурная скобка 13"/>
          <p:cNvSpPr/>
          <p:nvPr/>
        </p:nvSpPr>
        <p:spPr>
          <a:xfrm>
            <a:off x="5840964" y="2125954"/>
            <a:ext cx="289248" cy="1537232"/>
          </a:xfrm>
          <a:prstGeom prst="rightBrace">
            <a:avLst/>
          </a:prstGeom>
          <a:ln w="317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000" b="1" dirty="0">
              <a:latin typeface="Arial Narrow" panose="020B0606020202030204" pitchFamily="34" charset="0"/>
            </a:endParaRPr>
          </a:p>
        </p:txBody>
      </p:sp>
      <p:sp>
        <p:nvSpPr>
          <p:cNvPr id="15" name="TextBox 67"/>
          <p:cNvSpPr txBox="1">
            <a:spLocks noChangeArrowheads="1"/>
          </p:cNvSpPr>
          <p:nvPr/>
        </p:nvSpPr>
        <p:spPr bwMode="auto">
          <a:xfrm>
            <a:off x="6473951" y="2362976"/>
            <a:ext cx="5076529" cy="1157238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109724" tIns="54863" rIns="109724" bIns="54863">
            <a:spAutoFit/>
          </a:bodyPr>
          <a:lstStyle>
            <a:lvl1pPr defTabSz="7096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defTabSz="7096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defTabSz="7096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7096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709613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7096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7096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7096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7096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2400" b="1" dirty="0">
                <a:latin typeface="Arial Narrow" panose="020B0606020202030204" pitchFamily="34" charset="0"/>
              </a:rPr>
              <a:t>Занимает более </a:t>
            </a:r>
            <a:r>
              <a:rPr lang="ru-RU" sz="44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50%</a:t>
            </a:r>
            <a:r>
              <a:rPr lang="ru-RU" sz="2400" b="1" dirty="0">
                <a:latin typeface="Arial Narrow" panose="020B0606020202030204" pitchFamily="34" charset="0"/>
              </a:rPr>
              <a:t> от общих затрат станций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86833" y="6309786"/>
            <a:ext cx="11168718" cy="387796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109724" tIns="54863" rIns="109724" bIns="54863">
            <a:spAutoFit/>
          </a:bodyPr>
          <a:lstStyle/>
          <a:p>
            <a:pPr algn="just" defTabSz="828626">
              <a:defRPr/>
            </a:pPr>
            <a:r>
              <a:rPr lang="ru-RU" b="1" dirty="0">
                <a:solidFill>
                  <a:prstClr val="black"/>
                </a:solidFill>
                <a:latin typeface="Arial Narrow" panose="020B0606020202030204" pitchFamily="34" charset="0"/>
              </a:rPr>
              <a:t>сдерживание цен на услуги по транспортировке угля по железнодорожным путям</a:t>
            </a:r>
          </a:p>
        </p:txBody>
      </p: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DA922396-CC79-4FBA-8F82-682BBC6D5442}"/>
              </a:ext>
            </a:extLst>
          </p:cNvPr>
          <p:cNvCxnSpPr/>
          <p:nvPr/>
        </p:nvCxnSpPr>
        <p:spPr>
          <a:xfrm flipV="1">
            <a:off x="342528" y="264353"/>
            <a:ext cx="0" cy="648000"/>
          </a:xfrm>
          <a:prstGeom prst="line">
            <a:avLst/>
          </a:prstGeom>
          <a:gradFill>
            <a:gsLst>
              <a:gs pos="0">
                <a:srgbClr val="CB0877">
                  <a:alpha val="65000"/>
                </a:srgbClr>
              </a:gs>
              <a:gs pos="100000">
                <a:srgbClr val="F51E35">
                  <a:alpha val="45000"/>
                </a:srgbClr>
              </a:gs>
            </a:gsLst>
            <a:lin ang="2700000" scaled="1"/>
          </a:gradFill>
          <a:ln w="31750">
            <a:solidFill>
              <a:srgbClr val="5590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8" name="TextBox 17"/>
          <p:cNvSpPr txBox="1"/>
          <p:nvPr/>
        </p:nvSpPr>
        <p:spPr>
          <a:xfrm>
            <a:off x="11782164" y="6425168"/>
            <a:ext cx="342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Arial Narrow" panose="020B060602020203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9056963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8146</TotalTime>
  <Words>411</Words>
  <Application>Microsoft Office PowerPoint</Application>
  <PresentationFormat>Широкоэкранный</PresentationFormat>
  <Paragraphs>69</Paragraphs>
  <Slides>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Айжан Типан</dc:creator>
  <cp:lastModifiedBy>Неизвестный пользователь</cp:lastModifiedBy>
  <cp:revision>581</cp:revision>
  <cp:lastPrinted>2022-01-15T09:06:18Z</cp:lastPrinted>
  <dcterms:created xsi:type="dcterms:W3CDTF">2020-05-19T04:41:18Z</dcterms:created>
  <dcterms:modified xsi:type="dcterms:W3CDTF">2022-01-17T08:42:36Z</dcterms:modified>
</cp:coreProperties>
</file>