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7" r:id="rId2"/>
    <p:sldId id="355" r:id="rId3"/>
    <p:sldId id="368" r:id="rId4"/>
    <p:sldId id="366" r:id="rId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CC"/>
    <a:srgbClr val="FFFFFF"/>
    <a:srgbClr val="3333CC"/>
    <a:srgbClr val="1C1C1C"/>
    <a:srgbClr val="04FCF6"/>
    <a:srgbClr val="66CCFF"/>
    <a:srgbClr val="00FFFF"/>
    <a:srgbClr val="9999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7" autoAdjust="0"/>
    <p:restoredTop sz="95967" autoAdjust="0"/>
  </p:normalViewPr>
  <p:slideViewPr>
    <p:cSldViewPr snapToGrid="0">
      <p:cViewPr>
        <p:scale>
          <a:sx n="66" d="100"/>
          <a:sy n="66" d="100"/>
        </p:scale>
        <p:origin x="-2340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50475" cy="498773"/>
          </a:xfrm>
          <a:prstGeom prst="rect">
            <a:avLst/>
          </a:prstGeom>
        </p:spPr>
        <p:txBody>
          <a:bodyPr vert="horz" lIns="91401" tIns="45701" rIns="91401" bIns="457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1" y="3"/>
            <a:ext cx="2950475" cy="498773"/>
          </a:xfrm>
          <a:prstGeom prst="rect">
            <a:avLst/>
          </a:prstGeom>
        </p:spPr>
        <p:txBody>
          <a:bodyPr vert="horz" lIns="91401" tIns="45701" rIns="91401" bIns="45701" rtlCol="0"/>
          <a:lstStyle>
            <a:lvl1pPr algn="r">
              <a:defRPr sz="1200"/>
            </a:lvl1pPr>
          </a:lstStyle>
          <a:p>
            <a:fld id="{7EEB8E9E-2B63-45B5-BC56-56E0F01CA88F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1" rIns="91401" bIns="457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1" y="4784073"/>
            <a:ext cx="5447030" cy="3914239"/>
          </a:xfrm>
          <a:prstGeom prst="rect">
            <a:avLst/>
          </a:prstGeom>
        </p:spPr>
        <p:txBody>
          <a:bodyPr vert="horz" lIns="91401" tIns="45701" rIns="91401" bIns="4570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2157"/>
            <a:ext cx="2950475" cy="498772"/>
          </a:xfrm>
          <a:prstGeom prst="rect">
            <a:avLst/>
          </a:prstGeom>
        </p:spPr>
        <p:txBody>
          <a:bodyPr vert="horz" lIns="91401" tIns="45701" rIns="91401" bIns="457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1" y="9442157"/>
            <a:ext cx="2950475" cy="498772"/>
          </a:xfrm>
          <a:prstGeom prst="rect">
            <a:avLst/>
          </a:prstGeom>
        </p:spPr>
        <p:txBody>
          <a:bodyPr vert="horz" lIns="91401" tIns="45701" rIns="91401" bIns="45701" rtlCol="0" anchor="b"/>
          <a:lstStyle>
            <a:lvl1pPr algn="r">
              <a:defRPr sz="1200"/>
            </a:lvl1pPr>
          </a:lstStyle>
          <a:p>
            <a:fld id="{12C3DA02-DE10-4F6C-AF58-5A1C9A80CC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43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3DA02-DE10-4F6C-AF58-5A1C9A80CCF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14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3DA02-DE10-4F6C-AF58-5A1C9A80CC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14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4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2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10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06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1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3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8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7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64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1901E-3AAF-4521-8787-AFFAF9E474AC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2E89-C320-41D3-B88D-FB1459869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png" /><Relationship Id="rId4" Type="http://schemas.openxmlformats.org/officeDocument/2006/relationships/image" Target="../media/image4.sv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8.png" /><Relationship Id="rId5" Type="http://schemas.openxmlformats.org/officeDocument/2006/relationships/image" Target="../media/image7.png" /><Relationship Id="rId4" Type="http://schemas.microsoft.com/office/2007/relationships/hdphoto" Target="../media/hdphoto1.wdp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13" descr="Рисунок 13"/>
          <p:cNvPicPr>
            <a:picLocks noChangeAspect="1"/>
          </p:cNvPicPr>
          <p:nvPr/>
        </p:nvPicPr>
        <p:blipFill>
          <a:blip r:embed="rId2"/>
          <a:srcRect t="74938"/>
          <a:stretch>
            <a:fillRect/>
          </a:stretch>
        </p:blipFill>
        <p:spPr>
          <a:xfrm>
            <a:off x="0" y="6149942"/>
            <a:ext cx="12192000" cy="467069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80"/>
            <a:ext cx="12192000" cy="186367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Прямоугольник 15"/>
          <p:cNvSpPr txBox="1"/>
          <p:nvPr/>
        </p:nvSpPr>
        <p:spPr>
          <a:xfrm>
            <a:off x="231828" y="3071158"/>
            <a:ext cx="11728344" cy="945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1328" tIns="41328" rIns="41328" bIns="41328">
            <a:spAutoFit/>
          </a:bodyPr>
          <a:lstStyle/>
          <a:p>
            <a:pPr algn="ctr"/>
            <a:r>
              <a:rPr lang="ru-RU" sz="2800" b="1" dirty="0">
                <a:solidFill>
                  <a:srgbClr val="254061"/>
                </a:solidFill>
                <a:latin typeface="Arial Narrow"/>
                <a:ea typeface="Arial Narrow"/>
                <a:cs typeface="Arial Narrow"/>
              </a:rPr>
              <a:t>ОБ АНТИИНФЛЯЦИОННЫХ МЕРАХ </a:t>
            </a:r>
          </a:p>
          <a:p>
            <a:pPr algn="ctr"/>
            <a:r>
              <a:rPr lang="ru-RU" sz="2800" b="1" dirty="0">
                <a:solidFill>
                  <a:srgbClr val="254061"/>
                </a:solidFill>
                <a:latin typeface="Arial Narrow"/>
                <a:ea typeface="Arial Narrow"/>
                <a:cs typeface="Arial Narrow"/>
              </a:rPr>
              <a:t>В НЕФТЕГАЗОВОЙ И ЭЛЕКТРОЭНЕРГЕТИЧЕСКОЙ СФЕРАХ </a:t>
            </a:r>
          </a:p>
        </p:txBody>
      </p:sp>
      <p:sp>
        <p:nvSpPr>
          <p:cNvPr id="97" name="Прямоугольник 8"/>
          <p:cNvSpPr txBox="1"/>
          <p:nvPr/>
        </p:nvSpPr>
        <p:spPr>
          <a:xfrm>
            <a:off x="23248" y="1120764"/>
            <a:ext cx="12145506" cy="579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3247" tIns="23247" rIns="23247" bIns="23247">
            <a:spAutoFit/>
          </a:bodyPr>
          <a:lstStyle/>
          <a:p>
            <a:pPr algn="ctr"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МИНИСТЕРСТВО ЭНЕРГЕТИКИ </a:t>
            </a:r>
          </a:p>
          <a:p>
            <a:pPr algn="ctr"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РЕСПУБЛИКИ КАЗАХСТАН</a:t>
            </a:r>
          </a:p>
        </p:txBody>
      </p:sp>
      <p:sp>
        <p:nvSpPr>
          <p:cNvPr id="98" name="Прямоугольник 11"/>
          <p:cNvSpPr txBox="1"/>
          <p:nvPr/>
        </p:nvSpPr>
        <p:spPr>
          <a:xfrm>
            <a:off x="35221" y="6309319"/>
            <a:ext cx="12121558" cy="228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220" tIns="35220" rIns="35220" bIns="35220">
            <a:spAutoFit/>
          </a:bodyPr>
          <a:lstStyle>
            <a:lvl1pPr algn="ctr">
              <a:lnSpc>
                <a:spcPct val="85000"/>
              </a:lnSpc>
              <a:spcBef>
                <a:spcPts val="800"/>
              </a:spcBef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/>
              <a:t>г. </a:t>
            </a:r>
            <a:r>
              <a:rPr dirty="0" err="1"/>
              <a:t>Нур-Султан</a:t>
            </a:r>
            <a:r>
              <a:rPr lang="ru-RU" dirty="0"/>
              <a:t>, 18.01.2022 г.</a:t>
            </a:r>
            <a:endParaRPr dirty="0"/>
          </a:p>
        </p:txBody>
      </p:sp>
      <p:pic>
        <p:nvPicPr>
          <p:cNvPr id="99" name="Рисунок 3" descr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598" y="163714"/>
            <a:ext cx="852805" cy="9240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202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A922396-CC79-4FBA-8F82-682BBC6D5442}"/>
              </a:ext>
            </a:extLst>
          </p:cNvPr>
          <p:cNvCxnSpPr/>
          <p:nvPr/>
        </p:nvCxnSpPr>
        <p:spPr>
          <a:xfrm flipV="1">
            <a:off x="342528" y="264353"/>
            <a:ext cx="0" cy="648000"/>
          </a:xfrm>
          <a:prstGeom prst="line">
            <a:avLst/>
          </a:prstGeom>
          <a:gradFill>
            <a:gsLst>
              <a:gs pos="0">
                <a:srgbClr val="CB0877">
                  <a:alpha val="65000"/>
                </a:srgbClr>
              </a:gs>
              <a:gs pos="100000">
                <a:srgbClr val="F51E35">
                  <a:alpha val="45000"/>
                </a:srgbClr>
              </a:gs>
            </a:gsLst>
            <a:lin ang="2700000" scaled="1"/>
          </a:gradFill>
          <a:ln w="31750">
            <a:solidFill>
              <a:srgbClr val="559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7AC08D8-A2CF-4813-BCB9-ECFCFFCE433C}"/>
              </a:ext>
            </a:extLst>
          </p:cNvPr>
          <p:cNvSpPr txBox="1"/>
          <p:nvPr/>
        </p:nvSpPr>
        <p:spPr>
          <a:xfrm>
            <a:off x="444438" y="403205"/>
            <a:ext cx="10677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ЦЕНООБРАЗОВАНИЕ НЕФТЕПРОДУКТОВ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82164" y="6437868"/>
            <a:ext cx="34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42857" y="1400878"/>
            <a:ext cx="6007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Приняты приказы по установлению предельных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цен на розничную реализацию нефтепродуктов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0985" y="2431864"/>
            <a:ext cx="622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Приказ МЭ РК от 6 января 2022 № 1 </a:t>
            </a:r>
            <a:r>
              <a:rPr lang="ru-RU" b="1" dirty="0">
                <a:latin typeface="Arial Narrow" panose="020B0606020202030204" pitchFamily="34" charset="0"/>
              </a:rPr>
              <a:t>«О внесении изменения в приказ Министра энергетики Республики Казахстан от </a:t>
            </a:r>
            <a:br>
              <a:rPr lang="ru-RU" b="1" dirty="0">
                <a:latin typeface="Arial Narrow" panose="020B0606020202030204" pitchFamily="34" charset="0"/>
              </a:rPr>
            </a:br>
            <a:r>
              <a:rPr lang="ru-RU" b="1" dirty="0">
                <a:latin typeface="Arial Narrow" panose="020B0606020202030204" pitchFamily="34" charset="0"/>
              </a:rPr>
              <a:t>8 декабря 2014 года № 183 «Об утверждении перечня нефтепродуктов, на которые устанавливается государственное регулирование цен»</a:t>
            </a:r>
            <a:r>
              <a:rPr lang="ru-RU" dirty="0"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Приказ МЭ РК от 6 января 2022 № 2 </a:t>
            </a:r>
            <a:r>
              <a:rPr lang="ru-RU" b="1" dirty="0">
                <a:latin typeface="Arial Narrow" panose="020B0606020202030204" pitchFamily="34" charset="0"/>
              </a:rPr>
              <a:t>«О внесении изменения в приказ Министра энергетики Республики Казахстан от </a:t>
            </a:r>
            <a:br>
              <a:rPr lang="ru-RU" b="1" dirty="0">
                <a:latin typeface="Arial Narrow" panose="020B0606020202030204" pitchFamily="34" charset="0"/>
              </a:rPr>
            </a:br>
            <a:r>
              <a:rPr lang="ru-RU" b="1" dirty="0">
                <a:latin typeface="Arial Narrow" panose="020B0606020202030204" pitchFamily="34" charset="0"/>
              </a:rPr>
              <a:t>19 мая 2015 года № 361 «Об установлении предельных цен на розничную реализацию нефтепродуктов, на которые установлено государственное регулирование цен».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42212" y="1399752"/>
            <a:ext cx="3339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Цены на нефтепродукты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BABFE27-1042-485A-BD75-338DE08393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75000"/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5525" y="1429906"/>
            <a:ext cx="401356" cy="40135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6915912" y="1883778"/>
            <a:ext cx="510755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бензин марки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Аи-80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89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тенге за литр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бензин марки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Аи-92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182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тенге за литр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бензин марки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Аи-93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182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тенге за литр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бензин марки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Аи-95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215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тенге за литр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дизельное топливо 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230-260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тенге за литр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- в Восточно-Казахстанской, Западно-Казахстанской, Северо-Казахстанской,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Акмолинской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Актюбинской,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Костанайской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областях –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260 тенге за литр;</a:t>
            </a:r>
          </a:p>
          <a:p>
            <a:pPr algn="just"/>
            <a:endParaRPr lang="ru-RU" sz="1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- в гг.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Нур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-Султан, Алматы, Шымкент, в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Алматинской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Атырауской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Жамбылской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Карагандинской,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Кызылординской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Павлодарской, Туркестанской областях –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230 тенге за литр.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596931" y="1401580"/>
            <a:ext cx="11831" cy="4871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oogle Shape;397;g8dd1064e09_1_0"/>
          <p:cNvPicPr preferRelativeResize="0"/>
          <p:nvPr/>
        </p:nvPicPr>
        <p:blipFill rotWithShape="1">
          <a:blip r:embed="rId5">
            <a:alphaModFix/>
            <a:biLevel thresh="75000"/>
          </a:blip>
          <a:srcRect/>
          <a:stretch/>
        </p:blipFill>
        <p:spPr>
          <a:xfrm>
            <a:off x="336180" y="1473478"/>
            <a:ext cx="644443" cy="5580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09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A922396-CC79-4FBA-8F82-682BBC6D5442}"/>
              </a:ext>
            </a:extLst>
          </p:cNvPr>
          <p:cNvCxnSpPr/>
          <p:nvPr/>
        </p:nvCxnSpPr>
        <p:spPr>
          <a:xfrm flipV="1">
            <a:off x="342528" y="264353"/>
            <a:ext cx="0" cy="648000"/>
          </a:xfrm>
          <a:prstGeom prst="line">
            <a:avLst/>
          </a:prstGeom>
          <a:gradFill>
            <a:gsLst>
              <a:gs pos="0">
                <a:srgbClr val="CB0877">
                  <a:alpha val="65000"/>
                </a:srgbClr>
              </a:gs>
              <a:gs pos="100000">
                <a:srgbClr val="F51E35">
                  <a:alpha val="45000"/>
                </a:srgbClr>
              </a:gs>
            </a:gsLst>
            <a:lin ang="2700000" scaled="1"/>
          </a:gradFill>
          <a:ln w="31750">
            <a:solidFill>
              <a:srgbClr val="559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7AC08D8-A2CF-4813-BCB9-ECFCFFCE433C}"/>
              </a:ext>
            </a:extLst>
          </p:cNvPr>
          <p:cNvSpPr txBox="1"/>
          <p:nvPr/>
        </p:nvSpPr>
        <p:spPr>
          <a:xfrm>
            <a:off x="444438" y="377805"/>
            <a:ext cx="10677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ЦЕНООБРАЗОВАНИЕ СЖИЖЕННОГО НЕФТЯНОГО ГАЗА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82164" y="6425168"/>
            <a:ext cx="34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05566" y="1188119"/>
            <a:ext cx="57864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ОПЕРАТИВНЫЕ МЕРЫ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41911" y="1623930"/>
            <a:ext cx="54594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b="1" dirty="0">
                <a:latin typeface="Arial Narrow" panose="020B0606020202030204" pitchFamily="34" charset="0"/>
              </a:rPr>
              <a:t>Принят приказ </a:t>
            </a:r>
            <a:r>
              <a:rPr lang="ru-RU" sz="2000" dirty="0">
                <a:latin typeface="Arial Narrow" panose="020B0606020202030204" pitchFamily="34" charset="0"/>
              </a:rPr>
              <a:t>по снижению предельной оптовой цены с 38 701,67 до 28 000 тенге;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800" b="1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b="1" dirty="0">
                <a:latin typeface="Arial Narrow" panose="020B0606020202030204" pitchFamily="34" charset="0"/>
              </a:rPr>
              <a:t>Принят приказ </a:t>
            </a:r>
            <a:r>
              <a:rPr lang="ru-RU" sz="2000" dirty="0">
                <a:latin typeface="Arial Narrow" panose="020B0606020202030204" pitchFamily="34" charset="0"/>
              </a:rPr>
              <a:t>по приостановлению Правил торгов </a:t>
            </a:r>
            <a:r>
              <a:rPr lang="ru-RU" sz="2000" b="1" dirty="0">
                <a:latin typeface="Arial Narrow" panose="020B0606020202030204" pitchFamily="34" charset="0"/>
              </a:rPr>
              <a:t>до 1 января 2023 года </a:t>
            </a:r>
            <a:r>
              <a:rPr lang="ru-RU" sz="2000" dirty="0">
                <a:latin typeface="Arial Narrow" panose="020B0606020202030204" pitchFamily="34" charset="0"/>
              </a:rPr>
              <a:t>(реализация сжиженного газа вне ЭТП)</a:t>
            </a:r>
            <a:r>
              <a:rPr lang="ru-RU" sz="2000" b="1" dirty="0"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400" b="1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4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b="1" dirty="0">
                <a:latin typeface="Arial Narrow" panose="020B0606020202030204" pitchFamily="34" charset="0"/>
              </a:rPr>
              <a:t>Разработан приказ </a:t>
            </a:r>
            <a:r>
              <a:rPr lang="ru-RU" sz="2000" dirty="0">
                <a:latin typeface="Arial Narrow" panose="020B0606020202030204" pitchFamily="34" charset="0"/>
              </a:rPr>
              <a:t>по изменению формирования плана поставки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384478" y="1188119"/>
            <a:ext cx="17462" cy="5405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311590" y="4173401"/>
            <a:ext cx="60071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КРАТКОСРОЧНЫЕ МЕРЫ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41911" y="4581461"/>
            <a:ext cx="5459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b="1" dirty="0">
                <a:latin typeface="Arial Narrow" panose="020B0606020202030204" pitchFamily="34" charset="0"/>
              </a:rPr>
              <a:t>До конца января </a:t>
            </a:r>
            <a:r>
              <a:rPr lang="ru-RU" sz="2000" b="1" dirty="0" err="1">
                <a:latin typeface="Arial Narrow" panose="020B0606020202030204" pitchFamily="34" charset="0"/>
              </a:rPr>
              <a:t>т.г</a:t>
            </a:r>
            <a:r>
              <a:rPr lang="ru-RU" sz="2000" b="1" dirty="0">
                <a:latin typeface="Arial Narrow" panose="020B0606020202030204" pitchFamily="34" charset="0"/>
              </a:rPr>
              <a:t>. </a:t>
            </a:r>
            <a:r>
              <a:rPr lang="ru-RU" sz="2000" dirty="0">
                <a:latin typeface="Arial Narrow" panose="020B0606020202030204" pitchFamily="34" charset="0"/>
              </a:rPr>
              <a:t>будут внесены в Правительство комплексные меры по дальнейшему совершенствованию торгов ЭТП/товарных бирж с учетом внедрения прозрачности и механизмов, ограничивающих резкий рост цен на сжиженный нефтяной газ.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86416" y="1286576"/>
            <a:ext cx="60941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Предельные цены на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сжиженный нефтяной газ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для  автотранспорта 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4" y="1311976"/>
            <a:ext cx="1164066" cy="990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4133508" y="1278141"/>
            <a:ext cx="1922371" cy="1059878"/>
            <a:chOff x="3607595" y="1813255"/>
            <a:chExt cx="1655563" cy="919958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4892" y="1898118"/>
              <a:ext cx="1578266" cy="835095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7595" y="1813255"/>
              <a:ext cx="1601305" cy="859176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342528" y="2870200"/>
            <a:ext cx="1219572" cy="3028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50 тенге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822764" y="2743199"/>
            <a:ext cx="5459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Актюбинской,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Атырауской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Мангистауской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областях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40254" y="2399267"/>
            <a:ext cx="1024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Narrow" panose="020B0606020202030204" pitchFamily="34" charset="0"/>
              </a:rPr>
              <a:t>за литр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822764" y="3224430"/>
            <a:ext cx="5459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anose="020B0606020202030204" pitchFamily="34" charset="0"/>
              </a:rPr>
              <a:t>в отдаленных районах (свыше 200 км) – 55 тенге/литр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2528" y="3783761"/>
            <a:ext cx="1219572" cy="3028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60 тенге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822764" y="3656760"/>
            <a:ext cx="4324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Шымкенте, Восточно-Казахстанской,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Жамбылской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Западно-Казахстанской,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Кызылординской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Туркестанской областях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822764" y="4423080"/>
            <a:ext cx="5459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anose="020B0606020202030204" pitchFamily="34" charset="0"/>
              </a:rPr>
              <a:t>в отдаленных районах (свыше 200 км) – 65 тенге/литр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42528" y="4908992"/>
            <a:ext cx="1219572" cy="3028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65 тенге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822764" y="4873260"/>
            <a:ext cx="43240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Алматы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42528" y="5550838"/>
            <a:ext cx="1219572" cy="3028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70 тенге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822764" y="5423837"/>
            <a:ext cx="4324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Нур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-Султане, Северо-Казахстанской,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Акмолинской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Костанайской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Карагандинской, Павлодарской областях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822764" y="6190157"/>
            <a:ext cx="5459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anose="020B0606020202030204" pitchFamily="34" charset="0"/>
              </a:rPr>
              <a:t>в отдаленных районах (свыше 200 км) – 75 тенге/литр</a:t>
            </a:r>
          </a:p>
        </p:txBody>
      </p:sp>
    </p:spTree>
    <p:extLst>
      <p:ext uri="{BB962C8B-B14F-4D97-AF65-F5344CB8AC3E}">
        <p14:creationId xmlns:p14="http://schemas.microsoft.com/office/powerpoint/2010/main" val="60601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7"/>
          <p:cNvSpPr txBox="1">
            <a:spLocks noChangeArrowheads="1"/>
          </p:cNvSpPr>
          <p:nvPr/>
        </p:nvSpPr>
        <p:spPr bwMode="auto">
          <a:xfrm>
            <a:off x="256417" y="3758828"/>
            <a:ext cx="11528143" cy="41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4" tIns="54863" rIns="109724" bIns="54863">
            <a:spAutoFit/>
          </a:bodyPr>
          <a:lstStyle>
            <a:lvl1pPr marL="255588" indent="-255588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ru-RU" alt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Объемы ремонтных кампаний, и цены на товары, работы, услуги</a:t>
            </a:r>
            <a:r>
              <a:rPr lang="ru-RU" altLang="ru-RU" sz="2000" dirty="0">
                <a:latin typeface="Arial Narrow" panose="020B0606020202030204" pitchFamily="34" charset="0"/>
              </a:rPr>
              <a:t> </a:t>
            </a:r>
            <a:r>
              <a:rPr lang="ru-RU" altLang="ru-RU" sz="2000" i="1" dirty="0">
                <a:latin typeface="Arial Narrow" panose="020B0606020202030204" pitchFamily="34" charset="0"/>
              </a:rPr>
              <a:t>(не поддающиеся регулированию)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486832" y="396114"/>
            <a:ext cx="11699205" cy="44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9" rIns="91435" bIns="45719">
            <a:spAutoFit/>
          </a:bodyPr>
          <a:lstStyle>
            <a:lvl1pPr defTabSz="6207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207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207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207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207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207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207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207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207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</a:pPr>
            <a:r>
              <a:rPr lang="ru-RU" altLang="en-U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СЕКТОР ГЕНЕРАЦИИ ЭЛЕКТРИЧЕСКОЙ ЭНЕРГИИ</a:t>
            </a:r>
            <a:endParaRPr lang="ru-RU" altLang="en-U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91"/>
          <p:cNvSpPr txBox="1">
            <a:spLocks noChangeArrowheads="1"/>
          </p:cNvSpPr>
          <p:nvPr/>
        </p:nvSpPr>
        <p:spPr bwMode="auto">
          <a:xfrm>
            <a:off x="295794" y="2076171"/>
            <a:ext cx="5944076" cy="41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4" tIns="54863" rIns="109724" bIns="54863">
            <a:spAutoFit/>
          </a:bodyPr>
          <a:lstStyle>
            <a:lvl1pPr marL="255588" indent="-255588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ru-RU" alt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Цены на топливо </a:t>
            </a:r>
            <a:r>
              <a:rPr lang="ru-RU" altLang="ru-RU" sz="2000" i="1" dirty="0">
                <a:solidFill>
                  <a:schemeClr val="tx1"/>
                </a:solidFill>
                <a:latin typeface="Arial Narrow" panose="020B0606020202030204" pitchFamily="34" charset="0"/>
              </a:rPr>
              <a:t>(энергетический уголь, газ)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281515" y="2705101"/>
            <a:ext cx="11503047" cy="103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4" tIns="54863" rIns="109724" bIns="54863">
            <a:spAutoFit/>
          </a:bodyPr>
          <a:lstStyle>
            <a:lvl1pPr marL="254000" indent="-254000" defTabSz="636588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636588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636588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636588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636588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6365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6365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6365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6365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ru-RU" alt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Транспортировка топлива: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i="1" dirty="0">
                <a:latin typeface="Arial Narrow" panose="020B0606020202030204" pitchFamily="34" charset="0"/>
              </a:rPr>
              <a:t>угля по ж/д путям;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000" i="1" dirty="0">
                <a:latin typeface="Arial Narrow" panose="020B0606020202030204" pitchFamily="34" charset="0"/>
              </a:rPr>
              <a:t>газа по газопроводам</a:t>
            </a:r>
          </a:p>
        </p:txBody>
      </p:sp>
      <p:sp>
        <p:nvSpPr>
          <p:cNvPr id="8" name="TextBox 67"/>
          <p:cNvSpPr txBox="1">
            <a:spLocks noChangeArrowheads="1"/>
          </p:cNvSpPr>
          <p:nvPr/>
        </p:nvSpPr>
        <p:spPr bwMode="auto">
          <a:xfrm>
            <a:off x="486832" y="5308600"/>
            <a:ext cx="11168719" cy="38779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09724" tIns="54863" rIns="109724" bIns="54863">
            <a:spAutoFit/>
          </a:bodyPr>
          <a:lstStyle>
            <a:lvl1pPr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ru-RU" sz="1800" b="1" dirty="0">
                <a:latin typeface="Arial Narrow" panose="020B0606020202030204" pitchFamily="34" charset="0"/>
              </a:rPr>
              <a:t>сдерживание цен на топливо (газ, уголь)</a:t>
            </a:r>
          </a:p>
        </p:txBody>
      </p:sp>
      <p:sp>
        <p:nvSpPr>
          <p:cNvPr id="9" name="Rectangle: Rounded Corners 57"/>
          <p:cNvSpPr/>
          <p:nvPr/>
        </p:nvSpPr>
        <p:spPr>
          <a:xfrm>
            <a:off x="281516" y="1298527"/>
            <a:ext cx="11568361" cy="49106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A6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4" tIns="54863" rIns="109724" bIns="54863" anchor="ctr"/>
          <a:lstStyle/>
          <a:p>
            <a:pPr algn="ctr" defTabSz="828626">
              <a:defRPr/>
            </a:pPr>
            <a:endParaRPr lang="ru-RU" sz="240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1"/>
          <p:cNvSpPr txBox="1">
            <a:spLocks noChangeArrowheads="1"/>
          </p:cNvSpPr>
          <p:nvPr/>
        </p:nvSpPr>
        <p:spPr bwMode="auto">
          <a:xfrm>
            <a:off x="321735" y="1358894"/>
            <a:ext cx="11462828" cy="41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4" tIns="54863" rIns="109724" bIns="54863">
            <a:spAutoFit/>
          </a:bodyPr>
          <a:lstStyle>
            <a:lvl1pPr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Arial Narrow" panose="020B0606020202030204" pitchFamily="34" charset="0"/>
              </a:rPr>
              <a:t>Основные факторы, влияющие на тарифы на производство э/э</a:t>
            </a:r>
            <a:endParaRPr lang="ru-RU" altLang="ru-RU" sz="2000" b="1" i="1" dirty="0">
              <a:latin typeface="Arial Narrow" panose="020B0606020202030204" pitchFamily="34" charset="0"/>
            </a:endParaRPr>
          </a:p>
        </p:txBody>
      </p:sp>
      <p:sp>
        <p:nvSpPr>
          <p:cNvPr id="11" name="Rectangle: Rounded Corners 57"/>
          <p:cNvSpPr/>
          <p:nvPr/>
        </p:nvSpPr>
        <p:spPr>
          <a:xfrm>
            <a:off x="330199" y="4665133"/>
            <a:ext cx="11519677" cy="49106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A6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4" tIns="54863" rIns="109724" bIns="54863" anchor="ctr"/>
          <a:lstStyle/>
          <a:p>
            <a:pPr algn="ctr" defTabSz="828626">
              <a:defRPr/>
            </a:pPr>
            <a:endParaRPr lang="ru-RU" sz="240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91"/>
          <p:cNvSpPr txBox="1">
            <a:spLocks noChangeArrowheads="1"/>
          </p:cNvSpPr>
          <p:nvPr/>
        </p:nvSpPr>
        <p:spPr bwMode="auto">
          <a:xfrm>
            <a:off x="486833" y="4728634"/>
            <a:ext cx="11297728" cy="41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4" tIns="54863" rIns="109724" bIns="54863">
            <a:spAutoFit/>
          </a:bodyPr>
          <a:lstStyle>
            <a:lvl1pPr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Arial Narrow" panose="020B0606020202030204" pitchFamily="34" charset="0"/>
              </a:rPr>
              <a:t>ПРЕДЛОЖЕНИЯ по дальнейшему </a:t>
            </a:r>
            <a:r>
              <a:rPr lang="ru-RU" alt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сдерживанию предельных тарифов</a:t>
            </a:r>
            <a:endParaRPr lang="ru-RU" altLang="ru-RU" sz="20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833" y="5809193"/>
            <a:ext cx="11168718" cy="38779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09724" tIns="54863" rIns="109724" bIns="54863">
            <a:spAutoFit/>
          </a:bodyPr>
          <a:lstStyle/>
          <a:p>
            <a:pPr algn="just" defTabSz="828626">
              <a:defRPr/>
            </a:pP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</a:rPr>
              <a:t>сдерживание цен на услуги по транспортировке газа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5840964" y="2125954"/>
            <a:ext cx="289248" cy="1537232"/>
          </a:xfrm>
          <a:prstGeom prst="rightBrac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15" name="TextBox 67"/>
          <p:cNvSpPr txBox="1">
            <a:spLocks noChangeArrowheads="1"/>
          </p:cNvSpPr>
          <p:nvPr/>
        </p:nvSpPr>
        <p:spPr bwMode="auto">
          <a:xfrm>
            <a:off x="6473951" y="2362976"/>
            <a:ext cx="5076529" cy="115723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09724" tIns="54863" rIns="109724" bIns="54863">
            <a:spAutoFit/>
          </a:bodyPr>
          <a:lstStyle>
            <a:lvl1pPr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709613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400" b="1" dirty="0">
                <a:latin typeface="Arial Narrow" panose="020B0606020202030204" pitchFamily="34" charset="0"/>
              </a:rPr>
              <a:t>Занимает более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50%</a:t>
            </a:r>
            <a:r>
              <a:rPr lang="ru-RU" sz="2400" b="1" dirty="0">
                <a:latin typeface="Arial Narrow" panose="020B0606020202030204" pitchFamily="34" charset="0"/>
              </a:rPr>
              <a:t> от общих затрат станций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6833" y="6309786"/>
            <a:ext cx="11168718" cy="38779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09724" tIns="54863" rIns="109724" bIns="54863">
            <a:spAutoFit/>
          </a:bodyPr>
          <a:lstStyle/>
          <a:p>
            <a:pPr algn="just" defTabSz="828626">
              <a:defRPr/>
            </a:pP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</a:rPr>
              <a:t>сдерживание цен на услуги по транспортировке угля по железнодорожным путям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DA922396-CC79-4FBA-8F82-682BBC6D5442}"/>
              </a:ext>
            </a:extLst>
          </p:cNvPr>
          <p:cNvCxnSpPr/>
          <p:nvPr/>
        </p:nvCxnSpPr>
        <p:spPr>
          <a:xfrm flipV="1">
            <a:off x="342528" y="264353"/>
            <a:ext cx="0" cy="648000"/>
          </a:xfrm>
          <a:prstGeom prst="line">
            <a:avLst/>
          </a:prstGeom>
          <a:gradFill>
            <a:gsLst>
              <a:gs pos="0">
                <a:srgbClr val="CB0877">
                  <a:alpha val="65000"/>
                </a:srgbClr>
              </a:gs>
              <a:gs pos="100000">
                <a:srgbClr val="F51E35">
                  <a:alpha val="45000"/>
                </a:srgbClr>
              </a:gs>
            </a:gsLst>
            <a:lin ang="2700000" scaled="1"/>
          </a:gradFill>
          <a:ln w="31750">
            <a:solidFill>
              <a:srgbClr val="559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TextBox 17"/>
          <p:cNvSpPr txBox="1"/>
          <p:nvPr/>
        </p:nvSpPr>
        <p:spPr>
          <a:xfrm>
            <a:off x="11782164" y="6425168"/>
            <a:ext cx="34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5696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8146</TotalTime>
  <Words>411</Words>
  <Application>Microsoft Office PowerPoint</Application>
  <PresentationFormat>Широкоэкранный</PresentationFormat>
  <Paragraphs>69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Айжан Типан</dc:creator>
  <cp:lastModifiedBy>Неизвестный пользователь</cp:lastModifiedBy>
  <cp:revision>581</cp:revision>
  <cp:lastPrinted>2022-01-15T09:06:18Z</cp:lastPrinted>
  <dcterms:created xsi:type="dcterms:W3CDTF">2020-05-19T04:41:18Z</dcterms:created>
  <dcterms:modified xsi:type="dcterms:W3CDTF">2022-01-17T08:42:36Z</dcterms:modified>
</cp:coreProperties>
</file>