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72" r:id="rId3"/>
    <p:sldId id="264" r:id="rId4"/>
    <p:sldId id="270" r:id="rId5"/>
    <p:sldId id="258" r:id="rId6"/>
    <p:sldId id="266" r:id="rId7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6346" cy="495131"/>
          </a:xfrm>
          <a:prstGeom prst="rect">
            <a:avLst/>
          </a:prstGeom>
        </p:spPr>
        <p:txBody>
          <a:bodyPr vert="horz" lIns="90593" tIns="45296" rIns="90593" bIns="4529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46" y="3"/>
            <a:ext cx="2946345" cy="495131"/>
          </a:xfrm>
          <a:prstGeom prst="rect">
            <a:avLst/>
          </a:prstGeom>
        </p:spPr>
        <p:txBody>
          <a:bodyPr vert="horz" lIns="90593" tIns="45296" rIns="90593" bIns="45296" rtlCol="0"/>
          <a:lstStyle>
            <a:lvl1pPr algn="r">
              <a:defRPr sz="1200"/>
            </a:lvl1pPr>
          </a:lstStyle>
          <a:p>
            <a:fld id="{B9009463-7F9D-4F86-842A-B06307E2C414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93" tIns="45296" rIns="90593" bIns="4529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52633"/>
            <a:ext cx="5437823" cy="3886942"/>
          </a:xfrm>
          <a:prstGeom prst="rect">
            <a:avLst/>
          </a:prstGeom>
        </p:spPr>
        <p:txBody>
          <a:bodyPr vert="horz" lIns="90593" tIns="45296" rIns="90593" bIns="4529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379120"/>
            <a:ext cx="2946346" cy="495131"/>
          </a:xfrm>
          <a:prstGeom prst="rect">
            <a:avLst/>
          </a:prstGeom>
        </p:spPr>
        <p:txBody>
          <a:bodyPr vert="horz" lIns="90593" tIns="45296" rIns="90593" bIns="4529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46" y="9379120"/>
            <a:ext cx="2946345" cy="495131"/>
          </a:xfrm>
          <a:prstGeom prst="rect">
            <a:avLst/>
          </a:prstGeom>
        </p:spPr>
        <p:txBody>
          <a:bodyPr vert="horz" lIns="90593" tIns="45296" rIns="90593" bIns="45296" rtlCol="0" anchor="b"/>
          <a:lstStyle>
            <a:lvl1pPr algn="r">
              <a:defRPr sz="1200"/>
            </a:lvl1pPr>
          </a:lstStyle>
          <a:p>
            <a:fld id="{8A59B96A-516C-41B6-9A51-2FCF2965D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86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99493-6412-4470-9830-D005B358D66E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164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11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95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983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- Hig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1" y="712800"/>
            <a:ext cx="11171238" cy="752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GB" sz="1950" b="1" kern="1200" cap="none" baseline="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1"/>
          </p:nvPr>
        </p:nvSpPr>
        <p:spPr>
          <a:xfrm>
            <a:off x="508001" y="1528763"/>
            <a:ext cx="11171238" cy="4830762"/>
          </a:xfrm>
          <a:prstGeom prst="rect">
            <a:avLst/>
          </a:prstGeom>
        </p:spPr>
        <p:txBody>
          <a:bodyPr/>
          <a:lstStyle>
            <a:lvl1pPr marL="0" indent="0" defTabSz="290638">
              <a:lnSpc>
                <a:spcPct val="140000"/>
              </a:lnSpc>
              <a:spcBef>
                <a:spcPts val="0"/>
              </a:spcBef>
              <a:defRPr sz="1138"/>
            </a:lvl1pPr>
            <a:lvl2pPr marL="143325" indent="-143325" defTabSz="290638">
              <a:lnSpc>
                <a:spcPct val="140000"/>
              </a:lnSpc>
              <a:spcBef>
                <a:spcPts val="0"/>
              </a:spcBef>
              <a:defRPr sz="1138"/>
            </a:lvl2pPr>
            <a:lvl3pPr marL="334070" indent="-158651" defTabSz="29063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138"/>
            </a:lvl3pPr>
            <a:lvl4pPr marL="477395" indent="-143325" defTabSz="29063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138"/>
            </a:lvl4pPr>
            <a:lvl5pPr marL="600245" indent="-122850" defTabSz="29063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tabLst/>
              <a:defRPr sz="975"/>
            </a:lvl5pPr>
            <a:lvl6pPr marL="714320" indent="-114075" defTabSz="290638">
              <a:lnSpc>
                <a:spcPct val="140000"/>
              </a:lnSpc>
              <a:buClr>
                <a:schemeClr val="tx1"/>
              </a:buClr>
              <a:buSzPct val="75000"/>
              <a:buFont typeface="Wingdings" pitchFamily="2" charset="2"/>
              <a:buChar char=""/>
              <a:defRPr sz="894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990576" rtl="0" eaLnBrk="1" latinLnBrk="0" hangingPunct="1">
              <a:defRPr lang="en-US" sz="691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April 2017</a:t>
            </a:r>
            <a:endParaRPr lang="en-GB" dirty="0"/>
          </a:p>
        </p:txBody>
      </p:sp>
      <p:sp>
        <p:nvSpPr>
          <p:cNvPr id="16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691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7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691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Footer </a:t>
            </a:r>
          </a:p>
        </p:txBody>
      </p:sp>
    </p:spTree>
    <p:extLst>
      <p:ext uri="{BB962C8B-B14F-4D97-AF65-F5344CB8AC3E}">
        <p14:creationId xmlns:p14="http://schemas.microsoft.com/office/powerpoint/2010/main" val="340795237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87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2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270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72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96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87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4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56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0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КЕ60\AppData\Local\Microsoft\Windows\Temporary Internet Files\Content.Word\Конкурс-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391" y="0"/>
            <a:ext cx="5164609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97C35A9-67E9-4E23-85D4-7C73AFF513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625" y="539483"/>
            <a:ext cx="1598476" cy="105442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41685" y="2472815"/>
            <a:ext cx="73766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INTELLECTUAL TEAM COMPETITION </a:t>
            </a:r>
          </a:p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«STUDENT ENERGY CHALLENGE»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F412A15-02CE-4C9B-B926-CB54CF930F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86" y="505927"/>
            <a:ext cx="1210294" cy="112153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41685" y="6053625"/>
            <a:ext cx="61857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Astana city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2018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Рисунок 36" descr="C:\Users\КЕ60\AppData\Local\Microsoft\Windows\Temporary Internet Files\Content.Word\Конкурс-00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419" y="0"/>
            <a:ext cx="40290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503338" y="1544260"/>
            <a:ext cx="9988354" cy="4774133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</a:p>
          <a:p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</a:p>
          <a:p>
            <a:endParaRPr lang="en-US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58055" y="1501000"/>
            <a:ext cx="1459514" cy="925264"/>
          </a:xfrm>
          <a:prstGeom prst="rect">
            <a:avLst/>
          </a:prstGeom>
          <a:solidFill>
            <a:srgbClr val="D8E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a team </a:t>
            </a:r>
            <a:r>
              <a:rPr lang="en-US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  <a:p>
            <a:pPr algn="ctr"/>
            <a:r>
              <a:rPr lang="en-US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3-5 </a:t>
            </a:r>
            <a:r>
              <a:rPr lang="en-US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</a:p>
          <a:p>
            <a:pPr algn="ctr"/>
            <a:r>
              <a:rPr lang="en-US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deadline</a:t>
            </a:r>
            <a:r>
              <a:rPr lang="ru-RU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</a:t>
            </a:r>
            <a:endParaRPr lang="en-US" sz="1138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64866" y="1517438"/>
            <a:ext cx="1720865" cy="925264"/>
          </a:xfrm>
          <a:prstGeom prst="rect">
            <a:avLst/>
          </a:prstGeom>
          <a:solidFill>
            <a:srgbClr val="D8E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up with the </a:t>
            </a:r>
            <a:endParaRPr lang="en-US" sz="1138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creative team name</a:t>
            </a:r>
            <a:endParaRPr lang="en-US" sz="1138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deadline</a:t>
            </a:r>
            <a:r>
              <a:rPr lang="ru-RU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</a:t>
            </a:r>
            <a:endParaRPr lang="en-US" sz="1138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10043" y="1517438"/>
            <a:ext cx="1777018" cy="924649"/>
          </a:xfrm>
          <a:prstGeom prst="rect">
            <a:avLst/>
          </a:prstGeom>
          <a:solidFill>
            <a:srgbClr val="D8E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Fill out the form and register your </a:t>
            </a:r>
            <a:r>
              <a:rPr lang="en-US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</a:t>
            </a:r>
          </a:p>
          <a:p>
            <a:pPr algn="ctr"/>
            <a:r>
              <a:rPr lang="en-US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deadline</a:t>
            </a:r>
            <a:r>
              <a:rPr lang="ru-RU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till </a:t>
            </a:r>
            <a:r>
              <a:rPr lang="en-US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15th</a:t>
            </a:r>
            <a:endParaRPr lang="en-US" sz="1138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endParaRPr lang="en-US" sz="1138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58055" y="2589273"/>
            <a:ext cx="1479322" cy="1035558"/>
          </a:xfrm>
          <a:prstGeom prst="rect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 confirmation </a:t>
            </a:r>
            <a:r>
              <a:rPr lang="en-US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registration</a:t>
            </a:r>
          </a:p>
          <a:p>
            <a:pPr algn="ctr"/>
            <a:r>
              <a:rPr lang="en-US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date: up </a:t>
            </a:r>
            <a:r>
              <a:rPr lang="en-US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3 </a:t>
            </a:r>
            <a:r>
              <a:rPr lang="en-US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days </a:t>
            </a:r>
            <a:r>
              <a:rPr lang="en-US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 date of registration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39397" y="2589272"/>
            <a:ext cx="1747663" cy="1035559"/>
          </a:xfrm>
          <a:prstGeom prst="rect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 the video resume to organizers</a:t>
            </a:r>
          </a:p>
          <a:p>
            <a:pPr algn="ctr"/>
            <a:r>
              <a:rPr lang="en-US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deadline</a:t>
            </a:r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till 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15th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238456" y="2589272"/>
            <a:ext cx="1562134" cy="1035559"/>
          </a:xfrm>
          <a:prstGeom prst="rect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part in a webinar </a:t>
            </a:r>
            <a:r>
              <a:rPr lang="en-US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endParaRPr lang="en-US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work in a project team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  <a:endParaRPr lang="ru-RU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date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</a:t>
            </a:r>
            <a:r>
              <a:rPr lang="kk-KZ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13:00 pm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64244" y="3796449"/>
            <a:ext cx="1482105" cy="1006384"/>
          </a:xfrm>
          <a:prstGeom prst="rect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 confirmation about passing the stage </a:t>
            </a:r>
          </a:p>
          <a:p>
            <a:pPr algn="ctr"/>
            <a:r>
              <a:rPr lang="en-US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till 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July</a:t>
            </a:r>
            <a:endParaRPr lang="en-US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19697" y="3777465"/>
            <a:ext cx="1777646" cy="1009546"/>
          </a:xfrm>
          <a:prstGeom prst="rect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Submit a project passport of the established </a:t>
            </a:r>
            <a:r>
              <a:rPr lang="en-US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</a:p>
          <a:p>
            <a:pPr algn="ctr"/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deadline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till 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25th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August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91894" y="4974451"/>
            <a:ext cx="1692417" cy="11484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Presenting project </a:t>
            </a:r>
          </a:p>
          <a:p>
            <a:pPr algn="ctr"/>
            <a:r>
              <a:rPr lang="en-US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jury</a:t>
            </a:r>
          </a:p>
          <a:p>
            <a:pPr algn="ctr"/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date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r>
              <a:rPr lang="en-US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Astana city</a:t>
            </a:r>
            <a:endParaRPr lang="en-US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21096" y="4963891"/>
            <a:ext cx="1774847" cy="11640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Presenting </a:t>
            </a:r>
            <a:r>
              <a:rPr lang="en-US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</a:t>
            </a:r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an elevator pitch </a:t>
            </a:r>
            <a:r>
              <a:rPr lang="en-US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award </a:t>
            </a:r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winners</a:t>
            </a:r>
          </a:p>
          <a:p>
            <a:pPr algn="ctr"/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date: 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138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</a:t>
            </a:r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Astana city</a:t>
            </a:r>
            <a:endParaRPr lang="en-US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238457" y="4974451"/>
            <a:ext cx="1562135" cy="114840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Participate in </a:t>
            </a:r>
            <a:r>
              <a:rPr lang="en-US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workshop 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plorers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thinking technologies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date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4-5 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October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Astana 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city</a:t>
            </a:r>
            <a:endParaRPr lang="en-US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3165969" y="1783544"/>
            <a:ext cx="454771" cy="360176"/>
          </a:xfrm>
          <a:prstGeom prst="rightArrow">
            <a:avLst/>
          </a:prstGeom>
          <a:solidFill>
            <a:srgbClr val="D8E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2" name="Right Arrow 21"/>
          <p:cNvSpPr/>
          <p:nvPr/>
        </p:nvSpPr>
        <p:spPr>
          <a:xfrm>
            <a:off x="5439113" y="4084776"/>
            <a:ext cx="427230" cy="360176"/>
          </a:xfrm>
          <a:prstGeom prst="rightArrow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3" name="Right Arrow 22"/>
          <p:cNvSpPr/>
          <p:nvPr/>
        </p:nvSpPr>
        <p:spPr>
          <a:xfrm>
            <a:off x="3182421" y="4077211"/>
            <a:ext cx="450450" cy="360176"/>
          </a:xfrm>
          <a:prstGeom prst="rightArrow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4" name="Right Arrow 23"/>
          <p:cNvSpPr/>
          <p:nvPr/>
        </p:nvSpPr>
        <p:spPr>
          <a:xfrm>
            <a:off x="3156875" y="2938901"/>
            <a:ext cx="475995" cy="360176"/>
          </a:xfrm>
          <a:prstGeom prst="rightArrow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5" name="Right Arrow 24"/>
          <p:cNvSpPr/>
          <p:nvPr/>
        </p:nvSpPr>
        <p:spPr>
          <a:xfrm>
            <a:off x="7736649" y="2929271"/>
            <a:ext cx="453370" cy="355562"/>
          </a:xfrm>
          <a:prstGeom prst="rightArrow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6" name="Right Arrow 25"/>
          <p:cNvSpPr/>
          <p:nvPr/>
        </p:nvSpPr>
        <p:spPr>
          <a:xfrm>
            <a:off x="5423032" y="1775115"/>
            <a:ext cx="455958" cy="360176"/>
          </a:xfrm>
          <a:prstGeom prst="rightArrow">
            <a:avLst/>
          </a:prstGeom>
          <a:solidFill>
            <a:srgbClr val="D8E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7" name="Right Arrow 26"/>
          <p:cNvSpPr/>
          <p:nvPr/>
        </p:nvSpPr>
        <p:spPr>
          <a:xfrm>
            <a:off x="5439113" y="5242588"/>
            <a:ext cx="436940" cy="36017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8" name="Right Arrow 27"/>
          <p:cNvSpPr/>
          <p:nvPr/>
        </p:nvSpPr>
        <p:spPr>
          <a:xfrm>
            <a:off x="7736649" y="5242588"/>
            <a:ext cx="463668" cy="36017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30" name="Right Arrow 22"/>
          <p:cNvSpPr/>
          <p:nvPr/>
        </p:nvSpPr>
        <p:spPr>
          <a:xfrm>
            <a:off x="7764006" y="4053109"/>
            <a:ext cx="436311" cy="360176"/>
          </a:xfrm>
          <a:prstGeom prst="rightArrow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32" name="Rectangle 15"/>
          <p:cNvSpPr/>
          <p:nvPr/>
        </p:nvSpPr>
        <p:spPr>
          <a:xfrm>
            <a:off x="3669145" y="3789533"/>
            <a:ext cx="1716614" cy="1006384"/>
          </a:xfrm>
          <a:prstGeom prst="rect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38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</a:t>
            </a:r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in a webinar on 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make effective presentations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date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July 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18, at 13:00 </a:t>
            </a:r>
            <a:r>
              <a:rPr lang="en-US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algn="ctr"/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13"/>
          <p:cNvSpPr/>
          <p:nvPr/>
        </p:nvSpPr>
        <p:spPr>
          <a:xfrm>
            <a:off x="3693929" y="2589272"/>
            <a:ext cx="1656787" cy="1035559"/>
          </a:xfrm>
          <a:prstGeom prst="rect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 a video resume about the project</a:t>
            </a:r>
          </a:p>
          <a:p>
            <a:pPr algn="ctr"/>
            <a:r>
              <a:rPr lang="en-US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deadline</a:t>
            </a:r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</a:t>
            </a:r>
          </a:p>
          <a:p>
            <a:endParaRPr lang="en-US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ight Arrow 24"/>
          <p:cNvSpPr/>
          <p:nvPr/>
        </p:nvSpPr>
        <p:spPr>
          <a:xfrm>
            <a:off x="5423032" y="2926964"/>
            <a:ext cx="474913" cy="360176"/>
          </a:xfrm>
          <a:prstGeom prst="rightArrow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35" name="Rectangle 15"/>
          <p:cNvSpPr/>
          <p:nvPr/>
        </p:nvSpPr>
        <p:spPr>
          <a:xfrm>
            <a:off x="8238456" y="3777639"/>
            <a:ext cx="1562135" cy="1001272"/>
          </a:xfrm>
          <a:prstGeom prst="rect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part in a webinar </a:t>
            </a:r>
            <a:r>
              <a:rPr lang="en-US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Attention. Time. Pitch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date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September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503337" y="488133"/>
            <a:ext cx="9297253" cy="545766"/>
          </a:xfrm>
          <a:prstGeom prst="rect">
            <a:avLst/>
          </a:prstGeom>
          <a:solidFill>
            <a:srgbClr val="016CB4"/>
          </a:solidFill>
          <a:ln w="6350">
            <a:noFill/>
            <a:miter lim="800000"/>
            <a:headEnd/>
            <a:tailEnd/>
          </a:ln>
        </p:spPr>
        <p:txBody>
          <a:bodyPr wrap="none" lIns="45720" rIns="4572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STAGES OF THE INTELLECTUAL 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 COMPETITION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«STUDENT ENERGY CHALLENGE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2018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17"/>
          <p:cNvSpPr/>
          <p:nvPr/>
        </p:nvSpPr>
        <p:spPr>
          <a:xfrm>
            <a:off x="1673214" y="4986412"/>
            <a:ext cx="1464163" cy="11484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Submit </a:t>
            </a:r>
            <a:r>
              <a:rPr lang="en-US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projects</a:t>
            </a:r>
          </a:p>
          <a:p>
            <a:pPr algn="ctr"/>
            <a:r>
              <a:rPr lang="en-US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organizers</a:t>
            </a:r>
          </a:p>
          <a:p>
            <a:pPr algn="ctr"/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deadline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till 20th</a:t>
            </a:r>
            <a:endParaRPr lang="en-US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September </a:t>
            </a:r>
            <a:endParaRPr lang="en-US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ight Arrow 26"/>
          <p:cNvSpPr/>
          <p:nvPr/>
        </p:nvSpPr>
        <p:spPr>
          <a:xfrm>
            <a:off x="3182420" y="5265253"/>
            <a:ext cx="450450" cy="35117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</p:spTree>
    <p:extLst>
      <p:ext uri="{BB962C8B-B14F-4D97-AF65-F5344CB8AC3E}">
        <p14:creationId xmlns:p14="http://schemas.microsoft.com/office/powerpoint/2010/main" val="146265795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КЕ60\AppData\Local\Microsoft\Windows\Temporary Internet Files\Content.Word\Конкурс-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56" y="-58723"/>
            <a:ext cx="516460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327277" y="1772807"/>
            <a:ext cx="722260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Royal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Dutch Shell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plc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an international concern comprising of energy and petrochemical companies, whose Head quarter is located in The Hague, Netherlands. Currently Shell is one of the largest foreign investors in the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RoK’s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economy.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Shell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Kazakhstan Company has been operating in Kazakhstan since 1993 and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an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active member of KAZENERGY since 2006.</a:t>
            </a:r>
          </a:p>
          <a:p>
            <a:pPr algn="just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of the largest investors in the country, Shell Kazakhstan Company has invested more than $ 8 million in voluntary social projects aimed at supporting entrepreneurs, conducting STEM education programs and road safety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www.shell.com</a:t>
            </a:r>
          </a:p>
          <a:p>
            <a:endParaRPr lang="ru-RU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F412A15-02CE-4C9B-B926-CB54CF930F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82" y="378375"/>
            <a:ext cx="1157828" cy="10729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12D5E9F-D0F9-40A3-AEF4-A6F5F59666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563" y="5425549"/>
            <a:ext cx="2340316" cy="84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238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КЕ60\AppData\Local\Microsoft\Windows\Temporary Internet Files\Content.Word\Конкурс-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894" y="0"/>
            <a:ext cx="5164609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97C35A9-67E9-4E23-85D4-7C73AFF513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50" y="445744"/>
            <a:ext cx="1605268" cy="105890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77593" y="2025554"/>
            <a:ext cx="723917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KAZENERGY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 unites over 80 companies of oil and gas and energy sector of the country, including mining and transport, service and geophysical, uranium and other transnational companies. KAZENERGY </a:t>
            </a:r>
            <a:r>
              <a:rPr lang="en-GB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 has significant experience in implementing projects aimed at the development of educational systems and support of young talent. </a:t>
            </a:r>
            <a:endParaRPr lang="en-GB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lang="en-GB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2007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KAZENERGY </a:t>
            </a:r>
            <a:r>
              <a:rPr lang="en-GB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implemented a number of educational programmes, including scholarships for graduates,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the objective of stimulating the involvement of youth in creative and professional achievements</a:t>
            </a:r>
            <a:r>
              <a:rPr lang="en-GB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conducted competitions for the development of innovative projects, intellectual games, debating tournaments and other </a:t>
            </a:r>
            <a:r>
              <a:rPr lang="en-GB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activities.</a:t>
            </a:r>
          </a:p>
          <a:p>
            <a:pPr algn="just"/>
            <a:endParaRPr lang="en-GB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www.kazenergy.com</a:t>
            </a:r>
          </a:p>
        </p:txBody>
      </p:sp>
    </p:spTree>
    <p:extLst>
      <p:ext uri="{BB962C8B-B14F-4D97-AF65-F5344CB8AC3E}">
        <p14:creationId xmlns:p14="http://schemas.microsoft.com/office/powerpoint/2010/main" val="129067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КЕ60\AppData\Local\Microsoft\Windows\Temporary Internet Files\Content.Word\Конкурс-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645" y="0"/>
            <a:ext cx="45301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-15003" y="950586"/>
            <a:ext cx="11329749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 fontAlgn="t">
              <a:spcAft>
                <a:spcPts val="0"/>
              </a:spcAft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Objective: </a:t>
            </a:r>
          </a:p>
          <a:p>
            <a:pPr indent="449580" algn="just" fontAlgn="t">
              <a:spcAft>
                <a:spcPts val="0"/>
              </a:spcAft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development of innovative solutions to energy problems among Kazakhstan's student youth.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 fontAlgn="t">
              <a:spcAft>
                <a:spcPts val="0"/>
              </a:spcAft>
            </a:pPr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 fontAlgn="t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Purposes: </a:t>
            </a:r>
          </a:p>
          <a:p>
            <a:pPr marL="742950" lvl="1" indent="-285750" algn="just" fontAlgn="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promote development of professional and personal potential of students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fontAlgn="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promote a broader understanding of the importance of energy and related problems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742950" lvl="1" indent="-285750" algn="just" fontAlgn="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support the development of engineering thinking and creativity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742950" lvl="1" indent="-285750" algn="just" fontAlgn="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promote the strengthening of relationships, the exchange of experience and the acquisition of relevant knowledge among participants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742950" lvl="1" indent="-285750" algn="just" fontAlgn="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transfer the best practices and technical skills of the industry to Kazakhstani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637943" y="215099"/>
            <a:ext cx="54463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«STUDENT ENERGY CHALLENGE»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3238" y="3488795"/>
            <a:ext cx="11755771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Organizers: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Shell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Kazakhstan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KAZENERGY Association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 of technical specialties of higher educational institutions of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Republic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Kazakhstan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Dates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April, 2018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 part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October, 2018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Venue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Astana city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957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КЕ60\AppData\Local\Microsoft\Windows\Temporary Internet Files\Content.Word\Конкурс-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925" y="0"/>
            <a:ext cx="40290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3621165" y="0"/>
            <a:ext cx="54463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«STUDENT ENERGY CHALLENGE»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7009" y="643622"/>
            <a:ext cx="11050072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1600" indent="-101600" algn="ctr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646464"/>
              </a:buClr>
            </a:pPr>
            <a:r>
              <a:rPr lang="en-US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Competition </a:t>
            </a:r>
            <a:r>
              <a:rPr lang="en-US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Themes </a:t>
            </a: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choose</a:t>
            </a: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*):</a:t>
            </a:r>
            <a:endParaRPr lang="en-US" sz="1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Generation 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future</a:t>
            </a: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Accumulation of </a:t>
            </a:r>
            <a:r>
              <a:rPr lang="en-US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future</a:t>
            </a: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 transmission </a:t>
            </a: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future</a:t>
            </a: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 consumption </a:t>
            </a: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future</a:t>
            </a: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Themes </a:t>
            </a:r>
            <a:r>
              <a:rPr lang="en-US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focus areas that can potentially provide solutions to energy </a:t>
            </a:r>
            <a:r>
              <a:rPr lang="en-US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*:</a:t>
            </a:r>
            <a:endParaRPr lang="en-US" sz="1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GENERATION OF ENERGY</a:t>
            </a:r>
            <a:endParaRPr lang="ru-RU" sz="13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 Energy production from waste. Receiving energy from urban sewage;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 Individual Wind Turbines;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Innovative energy-saving oil and gas production and transportation systems.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3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ACCUMULATION OF ENERGY</a:t>
            </a:r>
            <a:endParaRPr lang="ru-RU" sz="13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Lithium is the «white oil» of Kazakhstan; 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 Autonomous thermal energy complexes with alternative energy sources for the oil and gas industry;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 Development and operation of solar systems (a device for converting the energy of solar radiation into other types of energy convenient for use (for example, thermal or electric through thermal).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3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 TRANSMISSION </a:t>
            </a:r>
            <a:endParaRPr lang="ru-RU" sz="13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Wireless power transmission technology;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 Smart Networks, Smart Grid, Net Metering, Quantum Computing;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 The use of modern equipment for the distribution of electrical energy and management of technological processes of automation of the oil and gas industry.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3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 CONSUMPTION </a:t>
            </a:r>
            <a:endParaRPr lang="ru-RU" sz="13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Energy-efficient housing services utilities of the future. Thermal insulation materials. Construction of housing with zero waste effluent;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 Increase in energy efficiency and equipment durability;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 Application of digital and smart technologies in the oil and gas industry using artificial intelligence methods.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/>
              <a:t>* </a:t>
            </a:r>
            <a:r>
              <a:rPr lang="en-US" sz="13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proposed themes (a, b, c) are of an advisory nature and can be changed within the framework of the main directions</a:t>
            </a:r>
            <a:endParaRPr lang="ru-RU" sz="13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5040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661</Words>
  <Application>Microsoft Office PowerPoint</Application>
  <PresentationFormat>Широкоэкранный</PresentationFormat>
  <Paragraphs>127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КЕ60</dc:creator>
  <cp:lastModifiedBy>КЕ60</cp:lastModifiedBy>
  <cp:revision>54</cp:revision>
  <cp:lastPrinted>2018-04-10T08:38:52Z</cp:lastPrinted>
  <dcterms:created xsi:type="dcterms:W3CDTF">2017-12-03T17:54:37Z</dcterms:created>
  <dcterms:modified xsi:type="dcterms:W3CDTF">2018-06-06T06:43:38Z</dcterms:modified>
</cp:coreProperties>
</file>