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5"/>
  </p:notesMasterIdLst>
  <p:sldIdLst>
    <p:sldId id="407" r:id="rId2"/>
    <p:sldId id="424" r:id="rId3"/>
    <p:sldId id="427" r:id="rId4"/>
    <p:sldId id="428" r:id="rId5"/>
    <p:sldId id="434" r:id="rId6"/>
    <p:sldId id="432" r:id="rId7"/>
    <p:sldId id="412" r:id="rId8"/>
    <p:sldId id="430" r:id="rId9"/>
    <p:sldId id="431" r:id="rId10"/>
    <p:sldId id="405" r:id="rId11"/>
    <p:sldId id="426" r:id="rId12"/>
    <p:sldId id="425" r:id="rId13"/>
    <p:sldId id="414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A1B3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71" autoAdjust="0"/>
    <p:restoredTop sz="94651" autoAdjust="0"/>
  </p:normalViewPr>
  <p:slideViewPr>
    <p:cSldViewPr>
      <p:cViewPr>
        <p:scale>
          <a:sx n="87" d="100"/>
          <a:sy n="87" d="100"/>
        </p:scale>
        <p:origin x="-1272" y="-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4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B70C61-1A1A-4F78-BB79-5F365858014D}" type="datetimeFigureOut">
              <a:rPr lang="ru-RU"/>
              <a:pPr>
                <a:defRPr/>
              </a:pPr>
              <a:t>04.12.2015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699AF3B-7DA0-40A0-9439-7AF22F08FC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2867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8FAAF9-4367-4387-8EC1-BBEF71A4B90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8FAAF9-4367-4387-8EC1-BBEF71A4B90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6DF76-26C7-4235-BC6C-65275EAE55F0}" type="datetime1">
              <a:rPr lang="ru-RU"/>
              <a:pPr>
                <a:defRPr/>
              </a:pPr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ТОО "Стройинжиниринг Астана"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86A96-9DC0-47A3-8229-E9A46F6D58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CA198-0EF0-452E-BA02-8C4A8A32B803}" type="datetime1">
              <a:rPr lang="ru-RU"/>
              <a:pPr>
                <a:defRPr/>
              </a:pPr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ТОО "Стройинжиниринг Астана"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12A86-3E7B-4CB6-9F8E-40DEDC4F85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6A4EA-BA04-4D17-9B16-2898B811C8F3}" type="datetime1">
              <a:rPr lang="ru-RU"/>
              <a:pPr>
                <a:defRPr/>
              </a:pPr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ТОО "Стройинжиниринг Астана"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B678C-406D-4F61-A967-B5DCE9B998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774D9-6B1F-48EB-9601-6BF9827BEE61}" type="datetime1">
              <a:rPr lang="ru-RU"/>
              <a:pPr>
                <a:defRPr/>
              </a:pPr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ТОО "Стройинжиниринг Астана"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C0679-87DC-4798-BB05-454D166498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CFE13-A98E-4731-8158-008C3BA560C2}" type="datetime1">
              <a:rPr lang="ru-RU"/>
              <a:pPr>
                <a:defRPr/>
              </a:pPr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ТОО "Стройинжиниринг Астана"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7B5FB-CEAD-436B-88AD-21558CB9C5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F4BB5-4251-446E-85B4-CC75B768169E}" type="datetime1">
              <a:rPr lang="ru-RU"/>
              <a:pPr>
                <a:defRPr/>
              </a:pPr>
              <a:t>04.12.2015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ТОО "Стройинжиниринг Астана"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AD43B-CEA5-4480-A827-5A207DABB1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80D8F-AB8D-4079-AE40-B43462AE1D58}" type="datetime1">
              <a:rPr lang="ru-RU"/>
              <a:pPr>
                <a:defRPr/>
              </a:pPr>
              <a:t>04.12.2015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ТОО "Стройинжиниринг Астана"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C3489-98BB-4997-B70D-E346441AF6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DD1E7-A282-4A59-A812-F3381C70EC6D}" type="datetime1">
              <a:rPr lang="ru-RU"/>
              <a:pPr>
                <a:defRPr/>
              </a:pPr>
              <a:t>04.12.2015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ТОО "Стройинжиниринг Астана"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F237E-97BE-467A-9857-6C3E6B8128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D94C4-230E-4F45-BEE2-98E7376CF620}" type="datetime1">
              <a:rPr lang="ru-RU"/>
              <a:pPr>
                <a:defRPr/>
              </a:pPr>
              <a:t>04.12.2015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ТОО "Стройинжиниринг Астана"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05C7E-59AE-4459-AFF1-2316E89D4A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82CF0-CD86-4466-A919-0DB4EED3A664}" type="datetime1">
              <a:rPr lang="ru-RU"/>
              <a:pPr>
                <a:defRPr/>
              </a:pPr>
              <a:t>04.12.2015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ТОО "Стройинжиниринг Астана"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A2FEA-C431-4DE8-BBD3-CF11AD27FF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3F736-A5FE-403F-B7A4-0D3C491913BF}" type="datetime1">
              <a:rPr lang="ru-RU"/>
              <a:pPr>
                <a:defRPr/>
              </a:pPr>
              <a:t>04.12.2015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ТОО "Стройинжиниринг Астана"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26898-3933-443A-9C27-BB0FF8E795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7209E1-08B0-48AB-B193-C8016F1912B6}" type="datetime1">
              <a:rPr lang="ru-RU"/>
              <a:pPr>
                <a:defRPr/>
              </a:pPr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ТОО "Стройинжиниринг Астана"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45A3CA-0D01-4A0D-8ED7-48568FC34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642910" y="1857364"/>
            <a:ext cx="7715304" cy="2143140"/>
          </a:xfrm>
        </p:spPr>
        <p:txBody>
          <a:bodyPr rtlCol="0">
            <a:noAutofit/>
          </a:bodyPr>
          <a:lstStyle/>
          <a:p>
            <a:pPr lvl="0">
              <a:defRPr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Отчет о ходе разработки неправительственных стандартов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357158" y="428604"/>
            <a:ext cx="7102506" cy="382588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ТОО «</a:t>
            </a:r>
            <a:r>
              <a:rPr lang="ru-RU" sz="3200" b="1" dirty="0" err="1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Стройинжиниринг</a:t>
            </a:r>
            <a:r>
              <a:rPr lang="ru-RU" sz="3200" b="1" dirty="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 Астана»</a:t>
            </a:r>
            <a:endParaRPr lang="en-US" sz="3200" b="1" dirty="0">
              <a:solidFill>
                <a:schemeClr val="bg1">
                  <a:lumMod val="9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357688" y="3071813"/>
            <a:ext cx="4357687" cy="15716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+mj-lt"/>
              <a:cs typeface="+mn-cs"/>
            </a:endParaRPr>
          </a:p>
        </p:txBody>
      </p:sp>
      <p:pic>
        <p:nvPicPr>
          <p:cNvPr id="12" name="Picture 2" descr="http://www.stia.kz/stia/templates/stia_template7/images/header-objec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142852"/>
            <a:ext cx="2214546" cy="147243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57158" y="5143512"/>
            <a:ext cx="50720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Докладчик:</a:t>
            </a:r>
          </a:p>
          <a:p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Калинич Елена Александровна</a:t>
            </a:r>
          </a:p>
          <a:p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Заместитель директора</a:t>
            </a:r>
          </a:p>
          <a:p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ТОО «Стройинжиниринг Астана» </a:t>
            </a:r>
            <a:endParaRPr lang="ru-RU" sz="1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472" y="3643314"/>
            <a:ext cx="82868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К Договору № 165-2015 от 09.04.2015 г. «По разработке классификатора и справочников оборудования, и нормативно-технической документации на товарно-материальные ценности для обеспечения технического обслуживания и ремонтов оборудования на нефтеперерабатывающих заводах Республики Казахстан»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stia.kz/stia/templates/stia_template7/images/header-objec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7875" y="142852"/>
            <a:ext cx="20161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85721" y="214290"/>
            <a:ext cx="7143800" cy="785818"/>
          </a:xfrm>
          <a:prstGeom prst="rect">
            <a:avLst/>
          </a:prstGeom>
        </p:spPr>
        <p:txBody>
          <a:bodyPr/>
          <a:lstStyle/>
          <a:p>
            <a:pPr lvl="0" algn="ctr" eaLnBrk="0" hangingPunct="0"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85720" y="357166"/>
            <a:ext cx="72866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defRPr/>
            </a:pPr>
            <a:r>
              <a:rPr lang="ru-RU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соответствие с техническим заданием: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42844" y="1428736"/>
          <a:ext cx="8715436" cy="5109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9665"/>
                <a:gridCol w="4237781"/>
                <a:gridCol w="3837990"/>
              </a:tblGrid>
              <a:tr h="34796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этапа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завершения работы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3209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Нормирование расхода запасных частей и материалов и согласование разработанных НТД с уполномоченными органами в соответствии с законодательством.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just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just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7731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3.1.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Анализ НПА и НТД в нормируемой области.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Аналитический отчет НПА и НТД в нормируемой области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3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Выполнено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7731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3.2.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Сбор всех необходимых исходных данных и анализ технологических схем НПЗ.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Отчет по результатам сбора информационных данных и анализа технологических схем НПЗ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r>
                        <a:rPr lang="ru-RU" sz="13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Выполнено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320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3.3.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Определение метода нормирования, сопоставление расчетных результатов, определение объема складских запасов запасных частей и материалов и минимального неснижаемого аварийного запаса, разработка проекта 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НСТ .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Методические указания отдельно к каждой 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НСТ, </a:t>
                      </a: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указанной в Перечне (приложение № 1.1 к техническому заданию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).</a:t>
                      </a:r>
                      <a:r>
                        <a:rPr lang="ru-RU" sz="13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Выполнено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7731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3.4.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Согласование 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НСТ с </a:t>
                      </a: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НПЗ РК.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Согласованные с НПЗ РК 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НСТ согласно </a:t>
                      </a: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приложению №1.1. к техническому заданию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3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Выполнено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320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3.5.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Согласование 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НСТ НПЗ РК с АО «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КазМунайГаз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- переработка и маркетинг», </a:t>
                      </a: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техническими комитетами по стандартизации,  уполномоченными органами в соответствии с требованием законодательства.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Согласованные 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НСТ с АО «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КазМунайГаз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- переработка и маркетинг», </a:t>
                      </a: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техническими комитетами 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по</a:t>
                      </a:r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стандартизации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уполномоченными органами в соответствии с требованиями законодательства.</a:t>
                      </a:r>
                    </a:p>
                  </a:txBody>
                  <a:tcPr marL="68580" marR="68580" marT="0" marB="0" anchor="ctr"/>
                </a:tc>
              </a:tr>
              <a:tr h="441572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3.6.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Сопровождение процесса утверждения 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НТД в </a:t>
                      </a:r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соответствии с требованиями законодательства Республики Казахстан.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Утвержденные в соответствии с требованиями законодательства НТД согласно приложению №1.1. к техническому заданию.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323528" y="1484784"/>
            <a:ext cx="3096344" cy="259228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r="8045" b="68421"/>
          <a:stretch>
            <a:fillRect/>
          </a:stretch>
        </p:blipFill>
        <p:spPr bwMode="auto">
          <a:xfrm>
            <a:off x="342314" y="1537227"/>
            <a:ext cx="3024319" cy="73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6766" y="2420888"/>
            <a:ext cx="282708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285720" y="357166"/>
            <a:ext cx="72866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defRPr/>
            </a:pPr>
            <a:r>
              <a:rPr lang="ru-RU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Согласование НТД с НПЗ РК: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http://www.stia.kz/stia/templates/stia_template7/images/header-objec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27875" y="142852"/>
            <a:ext cx="20161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5436096" y="1556792"/>
            <a:ext cx="3096344" cy="259228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2120" y="1700808"/>
            <a:ext cx="2736304" cy="56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68144" y="2348880"/>
            <a:ext cx="2376264" cy="1764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2843808" y="3429000"/>
            <a:ext cx="3096344" cy="259228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87825" y="3640138"/>
            <a:ext cx="2808312" cy="58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59832" y="4365104"/>
            <a:ext cx="2638723" cy="1604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stia.kz/stia/templates/stia_template7/images/header-objec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7875" y="142852"/>
            <a:ext cx="20161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85721" y="214290"/>
            <a:ext cx="7143800" cy="785818"/>
          </a:xfrm>
          <a:prstGeom prst="rect">
            <a:avLst/>
          </a:prstGeom>
        </p:spPr>
        <p:txBody>
          <a:bodyPr/>
          <a:lstStyle/>
          <a:p>
            <a:pPr lvl="0" algn="ctr" eaLnBrk="0" hangingPunct="0"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357158" y="357166"/>
            <a:ext cx="7143800" cy="785818"/>
          </a:xfrm>
          <a:prstGeom prst="rect">
            <a:avLst/>
          </a:prstGeom>
        </p:spPr>
        <p:txBody>
          <a:bodyPr/>
          <a:lstStyle/>
          <a:p>
            <a:pPr indent="533400" algn="just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Работы выполняющиеся в настоящий момент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42844" y="1214422"/>
            <a:ext cx="8572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3400" algn="just"/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indent="533400" algn="just"/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В настоящий момент осуществляется работы по согласованию неправительственных стандартов с членами 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Консенсусного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органа: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14348" y="2285992"/>
            <a:ext cx="7929618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Министерство энергетики Республики Казахстан</a:t>
            </a:r>
          </a:p>
          <a:p>
            <a:pPr indent="266700"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Комитет технического регулирования и метрологии Министерства по инвестициям и развитию Республики Казахстан</a:t>
            </a:r>
          </a:p>
          <a:p>
            <a:pPr indent="266700"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АО «</a:t>
            </a:r>
            <a:r>
              <a:rPr lang="ru-RU" sz="14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КазМунайГаз</a:t>
            </a:r>
            <a:r>
              <a:rPr lang="ru-RU" sz="1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- переработка и маркетинг»;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266700"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НПЗ РК:</a:t>
            </a:r>
          </a:p>
          <a:p>
            <a:pPr lvl="1" indent="266700"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ТОО «Петро Казахстан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Ойл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Продактс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lvl="1" indent="266700"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ТОО «Павлодарский нефтехимический завод»</a:t>
            </a:r>
          </a:p>
          <a:p>
            <a:pPr lvl="1" indent="266700"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ТОО 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Атырауский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нефтеперерабатывающий завод»</a:t>
            </a:r>
          </a:p>
          <a:p>
            <a:pPr indent="266700"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ТОО 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КазМунайГаз-Өнімдері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indent="266700"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ТОО «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Kazakhstan Petrochemical Industries Inc.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indent="266700"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АО «Информационно-аналитический центр нефти и газа»</a:t>
            </a:r>
          </a:p>
          <a:p>
            <a:pPr indent="266700"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АО "Казахский институт нефти и газа;</a:t>
            </a:r>
          </a:p>
          <a:p>
            <a:pPr indent="266700" algn="just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Казахский национальный исследовательский технический университет имени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К.И.Сатбаева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 descr="http://www.stia.kz/stia/templates/stia_template7/images/header-objec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0275" y="295252"/>
            <a:ext cx="20161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642910" y="2428868"/>
            <a:ext cx="7715304" cy="1000132"/>
          </a:xfrm>
        </p:spPr>
        <p:txBody>
          <a:bodyPr rtlCol="0">
            <a:noAutofit/>
          </a:bodyPr>
          <a:lstStyle/>
          <a:p>
            <a:pPr lvl="0"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Работы по разработке неправительственных стандартов осуществляются в установленные сроки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357158" y="428604"/>
            <a:ext cx="7102506" cy="382588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ТОО «</a:t>
            </a:r>
            <a:r>
              <a:rPr lang="ru-RU" sz="3200" b="1" dirty="0" err="1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Стройинжиниринг</a:t>
            </a:r>
            <a:r>
              <a:rPr lang="ru-RU" sz="3200" b="1" dirty="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 Астана»</a:t>
            </a:r>
            <a:endParaRPr lang="en-US" sz="3200" b="1" dirty="0">
              <a:solidFill>
                <a:schemeClr val="bg1">
                  <a:lumMod val="9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357688" y="3071813"/>
            <a:ext cx="4357687" cy="15716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+mj-lt"/>
              <a:cs typeface="+mn-cs"/>
            </a:endParaRPr>
          </a:p>
        </p:txBody>
      </p:sp>
      <p:pic>
        <p:nvPicPr>
          <p:cNvPr id="12" name="Picture 2" descr="http://www.stia.kz/stia/templates/stia_template7/images/header-objec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142852"/>
            <a:ext cx="2214546" cy="147243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57158" y="5143512"/>
            <a:ext cx="50720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Докладчик:</a:t>
            </a:r>
          </a:p>
          <a:p>
            <a:r>
              <a:rPr lang="ru-RU" sz="1500" b="1" dirty="0" err="1" smtClean="0">
                <a:latin typeface="Times New Roman" pitchFamily="18" charset="0"/>
                <a:cs typeface="Times New Roman" pitchFamily="18" charset="0"/>
              </a:rPr>
              <a:t>Калинич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 Елена Александровна</a:t>
            </a:r>
          </a:p>
          <a:p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Заместитель директора</a:t>
            </a:r>
          </a:p>
          <a:p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ТОО «</a:t>
            </a:r>
            <a:r>
              <a:rPr lang="ru-RU" sz="1500" b="1" dirty="0" err="1" smtClean="0">
                <a:latin typeface="Times New Roman" pitchFamily="18" charset="0"/>
                <a:cs typeface="Times New Roman" pitchFamily="18" charset="0"/>
              </a:rPr>
              <a:t>Стройинжиниринг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 Астана» </a:t>
            </a:r>
            <a:endParaRPr lang="ru-RU" sz="1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43042" y="3929066"/>
            <a:ext cx="5929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Благодарю за внимание !!!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stia.kz/stia/templates/stia_template7/images/header-objec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7875" y="142852"/>
            <a:ext cx="20161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85721" y="214290"/>
            <a:ext cx="7143800" cy="785818"/>
          </a:xfrm>
          <a:prstGeom prst="rect">
            <a:avLst/>
          </a:prstGeom>
        </p:spPr>
        <p:txBody>
          <a:bodyPr/>
          <a:lstStyle/>
          <a:p>
            <a:pPr lvl="0" algn="ctr" eaLnBrk="0" hangingPunct="0">
              <a:defRPr/>
            </a:pPr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Отчет о ходе разработки неправительственных стандартов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3000372"/>
            <a:ext cx="8786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266700" algn="just"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«Промышленность нефтеперерабатывающая и нефтехимическая. Нефтеаппаратура  и вентиляционное оборудование. Определение норм расхода запасных частей и материалов»</a:t>
            </a:r>
          </a:p>
          <a:p>
            <a:pPr marL="177800" indent="266700"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77800" indent="266700" algn="just"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«Промышленность нефтеперерабатывающая и нефтехимическая. Оборудование насосно-компрессорное. Определение норм расхода запасных частей и материалов»</a:t>
            </a:r>
          </a:p>
          <a:p>
            <a:pPr marL="177800" indent="266700"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77800" indent="266700" algn="just"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«Промышленность нефтеперерабатывающая и нефтехимическая. Арматура запорно-регулирующая и запорная, клапана предохранительные пружинные. Определение норм расхода запасных частей и материалов»</a:t>
            </a: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57158" y="1357298"/>
            <a:ext cx="8572560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В рамках разработки «Классификатора и справочников оборудования, и нормативно-технической документации на товарно-материальные ценности для обеспечения технического обслуживания и ремонтов оборудования на нефтеперерабатывающих заводах Республики Казахстан» в настоящий момент ведётся разработка следующих Неправительственных стандартов:</a:t>
            </a:r>
            <a:endParaRPr lang="ru-RU" sz="17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gray">
          <a:xfrm>
            <a:off x="2643174" y="2285992"/>
            <a:ext cx="3367088" cy="766763"/>
          </a:xfrm>
          <a:prstGeom prst="rect">
            <a:avLst/>
          </a:prstGeom>
          <a:solidFill>
            <a:srgbClr val="CCECFF">
              <a:alpha val="50000"/>
            </a:srgbClr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gray">
          <a:xfrm>
            <a:off x="1357290" y="3571876"/>
            <a:ext cx="3367088" cy="766763"/>
          </a:xfrm>
          <a:prstGeom prst="rect">
            <a:avLst/>
          </a:prstGeom>
          <a:solidFill>
            <a:srgbClr val="CCECFF">
              <a:alpha val="50000"/>
            </a:srgbClr>
          </a:solidFill>
          <a:ln w="12700" algn="ctr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gray">
          <a:xfrm>
            <a:off x="1360488" y="5073659"/>
            <a:ext cx="3367088" cy="766763"/>
          </a:xfrm>
          <a:prstGeom prst="rect">
            <a:avLst/>
          </a:prstGeom>
          <a:solidFill>
            <a:srgbClr val="CCECFF">
              <a:alpha val="50000"/>
            </a:srgbClr>
          </a:solidFill>
          <a:ln w="12700" algn="ctr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gray">
          <a:xfrm rot="308465">
            <a:off x="6870700" y="2190750"/>
            <a:ext cx="1590675" cy="1701800"/>
          </a:xfrm>
          <a:custGeom>
            <a:avLst/>
            <a:gdLst>
              <a:gd name="G0" fmla="+- 61148 0 0"/>
              <a:gd name="G1" fmla="+- -5891861 0 0"/>
              <a:gd name="G2" fmla="+- 61148 0 -5891861"/>
              <a:gd name="G3" fmla="+- 10800 0 0"/>
              <a:gd name="G4" fmla="+- 0 0 6114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799 0 0"/>
              <a:gd name="G9" fmla="+- 0 0 -5891861"/>
              <a:gd name="G10" fmla="+- 7799 0 2700"/>
              <a:gd name="G11" fmla="cos G10 61148"/>
              <a:gd name="G12" fmla="sin G10 61148"/>
              <a:gd name="G13" fmla="cos 13500 61148"/>
              <a:gd name="G14" fmla="sin 13500 61148"/>
              <a:gd name="G15" fmla="+- G11 10800 0"/>
              <a:gd name="G16" fmla="+- G12 10800 0"/>
              <a:gd name="G17" fmla="+- G13 10800 0"/>
              <a:gd name="G18" fmla="+- G14 10800 0"/>
              <a:gd name="G19" fmla="*/ 7799 1 2"/>
              <a:gd name="G20" fmla="+- G19 5400 0"/>
              <a:gd name="G21" fmla="cos G20 61148"/>
              <a:gd name="G22" fmla="sin G20 61148"/>
              <a:gd name="G23" fmla="+- G21 10800 0"/>
              <a:gd name="G24" fmla="+- G12 G23 G22"/>
              <a:gd name="G25" fmla="+- G22 G23 G11"/>
              <a:gd name="G26" fmla="cos 10800 61148"/>
              <a:gd name="G27" fmla="sin 10800 61148"/>
              <a:gd name="G28" fmla="cos 7799 61148"/>
              <a:gd name="G29" fmla="sin 7799 6114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891861"/>
              <a:gd name="G36" fmla="sin G34 -5891861"/>
              <a:gd name="G37" fmla="+/ -5891861 6114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799 G39"/>
              <a:gd name="G43" fmla="sin 7799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8505 w 21600"/>
              <a:gd name="T5" fmla="*/ 3232 h 21600"/>
              <a:gd name="T6" fmla="*/ 10815 w 21600"/>
              <a:gd name="T7" fmla="*/ 1500 h 21600"/>
              <a:gd name="T8" fmla="*/ 16364 w 21600"/>
              <a:gd name="T9" fmla="*/ 5335 h 21600"/>
              <a:gd name="T10" fmla="*/ 24298 w 21600"/>
              <a:gd name="T11" fmla="*/ 11019 h 21600"/>
              <a:gd name="T12" fmla="*/ 20030 w 21600"/>
              <a:gd name="T13" fmla="*/ 15151 h 21600"/>
              <a:gd name="T14" fmla="*/ 15898 w 21600"/>
              <a:gd name="T15" fmla="*/ 1088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597" y="10926"/>
                </a:moveTo>
                <a:cubicBezTo>
                  <a:pt x="18598" y="10884"/>
                  <a:pt x="18599" y="10842"/>
                  <a:pt x="18599" y="10800"/>
                </a:cubicBezTo>
                <a:cubicBezTo>
                  <a:pt x="18599" y="6497"/>
                  <a:pt x="15115" y="3008"/>
                  <a:pt x="10813" y="3001"/>
                </a:cubicBezTo>
                <a:lnTo>
                  <a:pt x="10818" y="0"/>
                </a:lnTo>
                <a:cubicBezTo>
                  <a:pt x="16775" y="10"/>
                  <a:pt x="21600" y="4842"/>
                  <a:pt x="21600" y="10800"/>
                </a:cubicBezTo>
                <a:cubicBezTo>
                  <a:pt x="21600" y="10858"/>
                  <a:pt x="21599" y="10917"/>
                  <a:pt x="21598" y="10975"/>
                </a:cubicBezTo>
                <a:lnTo>
                  <a:pt x="24298" y="11019"/>
                </a:lnTo>
                <a:lnTo>
                  <a:pt x="20030" y="15151"/>
                </a:lnTo>
                <a:lnTo>
                  <a:pt x="15898" y="10883"/>
                </a:lnTo>
                <a:lnTo>
                  <a:pt x="18597" y="10926"/>
                </a:lnTo>
                <a:close/>
              </a:path>
            </a:pathLst>
          </a:cu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chemeClr val="tx1">
                  <a:alpha val="78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ltGray">
          <a:xfrm>
            <a:off x="6284913" y="1689100"/>
            <a:ext cx="1319212" cy="1319213"/>
          </a:xfrm>
          <a:prstGeom prst="ellipse">
            <a:avLst/>
          </a:prstGeom>
          <a:gradFill rotWithShape="0">
            <a:gsLst>
              <a:gs pos="0">
                <a:schemeClr val="accent2">
                  <a:gamma/>
                  <a:shade val="6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66275"/>
                  <a:invGamma/>
                </a:schemeClr>
              </a:gs>
            </a:gsLst>
            <a:lin ang="27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gray">
          <a:xfrm>
            <a:off x="7542213" y="3502025"/>
            <a:ext cx="1320800" cy="1320800"/>
          </a:xfrm>
          <a:prstGeom prst="ellipse">
            <a:avLst/>
          </a:prstGeom>
          <a:gradFill rotWithShape="0">
            <a:gsLst>
              <a:gs pos="0">
                <a:schemeClr val="folHlink">
                  <a:gamma/>
                  <a:shade val="36078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36078"/>
                  <a:invGamma/>
                </a:schemeClr>
              </a:gs>
            </a:gsLst>
            <a:lin ang="27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gray">
          <a:xfrm rot="7527986">
            <a:off x="6196806" y="3612357"/>
            <a:ext cx="1589087" cy="1701800"/>
          </a:xfrm>
          <a:custGeom>
            <a:avLst/>
            <a:gdLst>
              <a:gd name="G0" fmla="+- 61148 0 0"/>
              <a:gd name="G1" fmla="+- -5891861 0 0"/>
              <a:gd name="G2" fmla="+- 61148 0 -5891861"/>
              <a:gd name="G3" fmla="+- 10800 0 0"/>
              <a:gd name="G4" fmla="+- 0 0 6114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799 0 0"/>
              <a:gd name="G9" fmla="+- 0 0 -5891861"/>
              <a:gd name="G10" fmla="+- 7799 0 2700"/>
              <a:gd name="G11" fmla="cos G10 61148"/>
              <a:gd name="G12" fmla="sin G10 61148"/>
              <a:gd name="G13" fmla="cos 13500 61148"/>
              <a:gd name="G14" fmla="sin 13500 61148"/>
              <a:gd name="G15" fmla="+- G11 10800 0"/>
              <a:gd name="G16" fmla="+- G12 10800 0"/>
              <a:gd name="G17" fmla="+- G13 10800 0"/>
              <a:gd name="G18" fmla="+- G14 10800 0"/>
              <a:gd name="G19" fmla="*/ 7799 1 2"/>
              <a:gd name="G20" fmla="+- G19 5400 0"/>
              <a:gd name="G21" fmla="cos G20 61148"/>
              <a:gd name="G22" fmla="sin G20 61148"/>
              <a:gd name="G23" fmla="+- G21 10800 0"/>
              <a:gd name="G24" fmla="+- G12 G23 G22"/>
              <a:gd name="G25" fmla="+- G22 G23 G11"/>
              <a:gd name="G26" fmla="cos 10800 61148"/>
              <a:gd name="G27" fmla="sin 10800 61148"/>
              <a:gd name="G28" fmla="cos 7799 61148"/>
              <a:gd name="G29" fmla="sin 7799 6114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891861"/>
              <a:gd name="G36" fmla="sin G34 -5891861"/>
              <a:gd name="G37" fmla="+/ -5891861 6114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799 G39"/>
              <a:gd name="G43" fmla="sin 7799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8505 w 21600"/>
              <a:gd name="T5" fmla="*/ 3232 h 21600"/>
              <a:gd name="T6" fmla="*/ 10815 w 21600"/>
              <a:gd name="T7" fmla="*/ 1500 h 21600"/>
              <a:gd name="T8" fmla="*/ 16364 w 21600"/>
              <a:gd name="T9" fmla="*/ 5335 h 21600"/>
              <a:gd name="T10" fmla="*/ 24298 w 21600"/>
              <a:gd name="T11" fmla="*/ 11019 h 21600"/>
              <a:gd name="T12" fmla="*/ 20030 w 21600"/>
              <a:gd name="T13" fmla="*/ 15151 h 21600"/>
              <a:gd name="T14" fmla="*/ 15898 w 21600"/>
              <a:gd name="T15" fmla="*/ 1088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597" y="10926"/>
                </a:moveTo>
                <a:cubicBezTo>
                  <a:pt x="18598" y="10884"/>
                  <a:pt x="18599" y="10842"/>
                  <a:pt x="18599" y="10800"/>
                </a:cubicBezTo>
                <a:cubicBezTo>
                  <a:pt x="18599" y="6497"/>
                  <a:pt x="15115" y="3008"/>
                  <a:pt x="10813" y="3001"/>
                </a:cubicBezTo>
                <a:lnTo>
                  <a:pt x="10818" y="0"/>
                </a:lnTo>
                <a:cubicBezTo>
                  <a:pt x="16775" y="10"/>
                  <a:pt x="21600" y="4842"/>
                  <a:pt x="21600" y="10800"/>
                </a:cubicBezTo>
                <a:cubicBezTo>
                  <a:pt x="21600" y="10858"/>
                  <a:pt x="21599" y="10917"/>
                  <a:pt x="21598" y="10975"/>
                </a:cubicBezTo>
                <a:lnTo>
                  <a:pt x="24298" y="11019"/>
                </a:lnTo>
                <a:lnTo>
                  <a:pt x="20030" y="15151"/>
                </a:lnTo>
                <a:lnTo>
                  <a:pt x="15898" y="10883"/>
                </a:lnTo>
                <a:lnTo>
                  <a:pt x="18597" y="10926"/>
                </a:lnTo>
                <a:close/>
              </a:path>
            </a:pathLst>
          </a:cu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chemeClr val="tx1">
                  <a:alpha val="78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0" name="AutoShape 10"/>
          <p:cNvSpPr>
            <a:spLocks noChangeArrowheads="1"/>
          </p:cNvSpPr>
          <p:nvPr/>
        </p:nvSpPr>
        <p:spPr bwMode="gray">
          <a:xfrm rot="15216000">
            <a:off x="5267325" y="2381250"/>
            <a:ext cx="1589088" cy="1703388"/>
          </a:xfrm>
          <a:custGeom>
            <a:avLst/>
            <a:gdLst>
              <a:gd name="G0" fmla="+- 61148 0 0"/>
              <a:gd name="G1" fmla="+- -5891861 0 0"/>
              <a:gd name="G2" fmla="+- 61148 0 -5891861"/>
              <a:gd name="G3" fmla="+- 10800 0 0"/>
              <a:gd name="G4" fmla="+- 0 0 6114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799 0 0"/>
              <a:gd name="G9" fmla="+- 0 0 -5891861"/>
              <a:gd name="G10" fmla="+- 7799 0 2700"/>
              <a:gd name="G11" fmla="cos G10 61148"/>
              <a:gd name="G12" fmla="sin G10 61148"/>
              <a:gd name="G13" fmla="cos 13500 61148"/>
              <a:gd name="G14" fmla="sin 13500 61148"/>
              <a:gd name="G15" fmla="+- G11 10800 0"/>
              <a:gd name="G16" fmla="+- G12 10800 0"/>
              <a:gd name="G17" fmla="+- G13 10800 0"/>
              <a:gd name="G18" fmla="+- G14 10800 0"/>
              <a:gd name="G19" fmla="*/ 7799 1 2"/>
              <a:gd name="G20" fmla="+- G19 5400 0"/>
              <a:gd name="G21" fmla="cos G20 61148"/>
              <a:gd name="G22" fmla="sin G20 61148"/>
              <a:gd name="G23" fmla="+- G21 10800 0"/>
              <a:gd name="G24" fmla="+- G12 G23 G22"/>
              <a:gd name="G25" fmla="+- G22 G23 G11"/>
              <a:gd name="G26" fmla="cos 10800 61148"/>
              <a:gd name="G27" fmla="sin 10800 61148"/>
              <a:gd name="G28" fmla="cos 7799 61148"/>
              <a:gd name="G29" fmla="sin 7799 6114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891861"/>
              <a:gd name="G36" fmla="sin G34 -5891861"/>
              <a:gd name="G37" fmla="+/ -5891861 6114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799 G39"/>
              <a:gd name="G43" fmla="sin 7799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8505 w 21600"/>
              <a:gd name="T5" fmla="*/ 3232 h 21600"/>
              <a:gd name="T6" fmla="*/ 10815 w 21600"/>
              <a:gd name="T7" fmla="*/ 1500 h 21600"/>
              <a:gd name="T8" fmla="*/ 16364 w 21600"/>
              <a:gd name="T9" fmla="*/ 5335 h 21600"/>
              <a:gd name="T10" fmla="*/ 24298 w 21600"/>
              <a:gd name="T11" fmla="*/ 11019 h 21600"/>
              <a:gd name="T12" fmla="*/ 20030 w 21600"/>
              <a:gd name="T13" fmla="*/ 15151 h 21600"/>
              <a:gd name="T14" fmla="*/ 15898 w 21600"/>
              <a:gd name="T15" fmla="*/ 1088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597" y="10926"/>
                </a:moveTo>
                <a:cubicBezTo>
                  <a:pt x="18598" y="10884"/>
                  <a:pt x="18599" y="10842"/>
                  <a:pt x="18599" y="10800"/>
                </a:cubicBezTo>
                <a:cubicBezTo>
                  <a:pt x="18599" y="6497"/>
                  <a:pt x="15115" y="3008"/>
                  <a:pt x="10813" y="3001"/>
                </a:cubicBezTo>
                <a:lnTo>
                  <a:pt x="10818" y="0"/>
                </a:lnTo>
                <a:cubicBezTo>
                  <a:pt x="16775" y="10"/>
                  <a:pt x="21600" y="4842"/>
                  <a:pt x="21600" y="10800"/>
                </a:cubicBezTo>
                <a:cubicBezTo>
                  <a:pt x="21600" y="10858"/>
                  <a:pt x="21599" y="10917"/>
                  <a:pt x="21598" y="10975"/>
                </a:cubicBezTo>
                <a:lnTo>
                  <a:pt x="24298" y="11019"/>
                </a:lnTo>
                <a:lnTo>
                  <a:pt x="20030" y="15151"/>
                </a:lnTo>
                <a:lnTo>
                  <a:pt x="15898" y="10883"/>
                </a:lnTo>
                <a:lnTo>
                  <a:pt x="18597" y="10926"/>
                </a:lnTo>
                <a:close/>
              </a:path>
            </a:pathLst>
          </a:cu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chemeClr val="tx1">
                  <a:alpha val="78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1" name="Oval 11"/>
          <p:cNvSpPr>
            <a:spLocks noChangeArrowheads="1"/>
          </p:cNvSpPr>
          <p:nvPr/>
        </p:nvSpPr>
        <p:spPr bwMode="gray">
          <a:xfrm>
            <a:off x="5183188" y="3506788"/>
            <a:ext cx="1320800" cy="1319212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81961"/>
                  <a:invGamma/>
                </a:schemeClr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 rot="10082854">
            <a:off x="6127750" y="2644775"/>
            <a:ext cx="1196975" cy="303213"/>
            <a:chOff x="2598" y="1026"/>
            <a:chExt cx="957" cy="242"/>
          </a:xfrm>
        </p:grpSpPr>
        <p:grpSp>
          <p:nvGrpSpPr>
            <p:cNvPr id="3" name="Group 13"/>
            <p:cNvGrpSpPr>
              <a:grpSpLocks/>
            </p:cNvGrpSpPr>
            <p:nvPr/>
          </p:nvGrpSpPr>
          <p:grpSpPr bwMode="auto">
            <a:xfrm rot="-9970459" flipH="1" flipV="1">
              <a:off x="2598" y="1026"/>
              <a:ext cx="957" cy="242"/>
              <a:chOff x="2532" y="1051"/>
              <a:chExt cx="893" cy="246"/>
            </a:xfrm>
          </p:grpSpPr>
          <p:grpSp>
            <p:nvGrpSpPr>
              <p:cNvPr id="4" name="Group 14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0255" name="AutoShape 15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256" name="AutoShape 16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257" name="AutoShape 17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258" name="AutoShape 18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5" name="Group 19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0260" name="AutoShape 20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261" name="AutoShape 21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262" name="AutoShape 22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263" name="AutoShape 23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6" name="Group 24"/>
            <p:cNvGrpSpPr>
              <a:grpSpLocks/>
            </p:cNvGrpSpPr>
            <p:nvPr/>
          </p:nvGrpSpPr>
          <p:grpSpPr bwMode="auto">
            <a:xfrm rot="-9970459" flipH="1" flipV="1">
              <a:off x="2688" y="1056"/>
              <a:ext cx="784" cy="198"/>
              <a:chOff x="2532" y="1051"/>
              <a:chExt cx="893" cy="246"/>
            </a:xfrm>
          </p:grpSpPr>
          <p:grpSp>
            <p:nvGrpSpPr>
              <p:cNvPr id="7" name="Group 25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0266" name="AutoShape 26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267" name="AutoShape 27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268" name="AutoShape 28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269" name="AutoShape 29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8" name="Group 30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0271" name="AutoShape 31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272" name="AutoShape 32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273" name="AutoShape 33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274" name="AutoShape 34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9" name="Group 35"/>
          <p:cNvGrpSpPr>
            <a:grpSpLocks/>
          </p:cNvGrpSpPr>
          <p:nvPr/>
        </p:nvGrpSpPr>
        <p:grpSpPr bwMode="auto">
          <a:xfrm rot="10082854">
            <a:off x="5032375" y="4465638"/>
            <a:ext cx="1198563" cy="303212"/>
            <a:chOff x="2598" y="1026"/>
            <a:chExt cx="957" cy="242"/>
          </a:xfrm>
        </p:grpSpPr>
        <p:grpSp>
          <p:nvGrpSpPr>
            <p:cNvPr id="10" name="Group 36"/>
            <p:cNvGrpSpPr>
              <a:grpSpLocks/>
            </p:cNvGrpSpPr>
            <p:nvPr/>
          </p:nvGrpSpPr>
          <p:grpSpPr bwMode="auto">
            <a:xfrm rot="-9970459" flipH="1" flipV="1">
              <a:off x="2598" y="1026"/>
              <a:ext cx="957" cy="242"/>
              <a:chOff x="2532" y="1051"/>
              <a:chExt cx="893" cy="246"/>
            </a:xfrm>
          </p:grpSpPr>
          <p:grpSp>
            <p:nvGrpSpPr>
              <p:cNvPr id="11" name="Group 37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0278" name="AutoShape 38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279" name="AutoShape 39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280" name="AutoShape 40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281" name="AutoShape 41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2" name="Group 42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0283" name="AutoShape 43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284" name="AutoShape 44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285" name="AutoShape 45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286" name="AutoShape 46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13" name="Group 47"/>
            <p:cNvGrpSpPr>
              <a:grpSpLocks/>
            </p:cNvGrpSpPr>
            <p:nvPr/>
          </p:nvGrpSpPr>
          <p:grpSpPr bwMode="auto">
            <a:xfrm rot="-9970459" flipH="1" flipV="1">
              <a:off x="2688" y="1056"/>
              <a:ext cx="784" cy="198"/>
              <a:chOff x="2532" y="1051"/>
              <a:chExt cx="893" cy="246"/>
            </a:xfrm>
          </p:grpSpPr>
          <p:grpSp>
            <p:nvGrpSpPr>
              <p:cNvPr id="14" name="Group 48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0289" name="AutoShape 49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290" name="AutoShape 50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291" name="AutoShape 51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292" name="AutoShape 52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5" name="Group 53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0294" name="AutoShape 54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295" name="AutoShape 55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296" name="AutoShape 56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297" name="AutoShape 57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16" name="Group 58"/>
          <p:cNvGrpSpPr>
            <a:grpSpLocks/>
          </p:cNvGrpSpPr>
          <p:nvPr/>
        </p:nvGrpSpPr>
        <p:grpSpPr bwMode="auto">
          <a:xfrm rot="10082854">
            <a:off x="7407275" y="4464050"/>
            <a:ext cx="1196975" cy="303213"/>
            <a:chOff x="2598" y="1026"/>
            <a:chExt cx="957" cy="242"/>
          </a:xfrm>
        </p:grpSpPr>
        <p:grpSp>
          <p:nvGrpSpPr>
            <p:cNvPr id="17" name="Group 59"/>
            <p:cNvGrpSpPr>
              <a:grpSpLocks/>
            </p:cNvGrpSpPr>
            <p:nvPr/>
          </p:nvGrpSpPr>
          <p:grpSpPr bwMode="auto">
            <a:xfrm rot="-9970459" flipH="1" flipV="1">
              <a:off x="2598" y="1026"/>
              <a:ext cx="957" cy="242"/>
              <a:chOff x="2532" y="1051"/>
              <a:chExt cx="893" cy="246"/>
            </a:xfrm>
          </p:grpSpPr>
          <p:grpSp>
            <p:nvGrpSpPr>
              <p:cNvPr id="18" name="Group 60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0301" name="AutoShape 61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02" name="AutoShape 62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03" name="AutoShape 63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04" name="AutoShape 64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9" name="Group 65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0306" name="AutoShape 66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07" name="AutoShape 67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08" name="AutoShape 68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09" name="AutoShape 69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20" name="Group 70"/>
            <p:cNvGrpSpPr>
              <a:grpSpLocks/>
            </p:cNvGrpSpPr>
            <p:nvPr/>
          </p:nvGrpSpPr>
          <p:grpSpPr bwMode="auto">
            <a:xfrm rot="-9970459" flipH="1" flipV="1">
              <a:off x="2688" y="1056"/>
              <a:ext cx="784" cy="198"/>
              <a:chOff x="2532" y="1051"/>
              <a:chExt cx="893" cy="246"/>
            </a:xfrm>
          </p:grpSpPr>
          <p:grpSp>
            <p:nvGrpSpPr>
              <p:cNvPr id="21" name="Group 71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0312" name="AutoShape 72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13" name="AutoShape 73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14" name="AutoShape 74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15" name="AutoShape 75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22" name="Group 76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0317" name="AutoShape 77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18" name="AutoShape 78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19" name="AutoShape 79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20" name="AutoShape 80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23" name="Group 81"/>
          <p:cNvGrpSpPr>
            <a:grpSpLocks/>
          </p:cNvGrpSpPr>
          <p:nvPr/>
        </p:nvGrpSpPr>
        <p:grpSpPr bwMode="auto">
          <a:xfrm>
            <a:off x="6675438" y="1809750"/>
            <a:ext cx="1196975" cy="303213"/>
            <a:chOff x="2598" y="1026"/>
            <a:chExt cx="957" cy="242"/>
          </a:xfrm>
        </p:grpSpPr>
        <p:grpSp>
          <p:nvGrpSpPr>
            <p:cNvPr id="24" name="Group 82"/>
            <p:cNvGrpSpPr>
              <a:grpSpLocks/>
            </p:cNvGrpSpPr>
            <p:nvPr/>
          </p:nvGrpSpPr>
          <p:grpSpPr bwMode="auto">
            <a:xfrm rot="-9970459" flipH="1" flipV="1">
              <a:off x="2598" y="1026"/>
              <a:ext cx="957" cy="242"/>
              <a:chOff x="2532" y="1051"/>
              <a:chExt cx="893" cy="246"/>
            </a:xfrm>
          </p:grpSpPr>
          <p:grpSp>
            <p:nvGrpSpPr>
              <p:cNvPr id="25" name="Group 83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0324" name="AutoShape 84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25" name="AutoShape 85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26" name="AutoShape 86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27" name="AutoShape 87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26" name="Group 88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0329" name="AutoShape 89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30" name="AutoShape 90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31" name="AutoShape 91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32" name="AutoShape 92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27" name="Group 93"/>
            <p:cNvGrpSpPr>
              <a:grpSpLocks/>
            </p:cNvGrpSpPr>
            <p:nvPr/>
          </p:nvGrpSpPr>
          <p:grpSpPr bwMode="auto">
            <a:xfrm rot="-9970459" flipH="1" flipV="1">
              <a:off x="2688" y="1056"/>
              <a:ext cx="784" cy="198"/>
              <a:chOff x="2532" y="1051"/>
              <a:chExt cx="893" cy="246"/>
            </a:xfrm>
          </p:grpSpPr>
          <p:grpSp>
            <p:nvGrpSpPr>
              <p:cNvPr id="28" name="Group 94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0335" name="AutoShape 95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36" name="AutoShape 96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37" name="AutoShape 97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38" name="AutoShape 98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29" name="Group 99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0340" name="AutoShape 100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41" name="AutoShape 101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42" name="AutoShape 102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43" name="AutoShape 103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30" name="Group 104"/>
          <p:cNvGrpSpPr>
            <a:grpSpLocks/>
          </p:cNvGrpSpPr>
          <p:nvPr/>
        </p:nvGrpSpPr>
        <p:grpSpPr bwMode="auto">
          <a:xfrm rot="344040">
            <a:off x="7958138" y="3644900"/>
            <a:ext cx="1198562" cy="303213"/>
            <a:chOff x="2598" y="1026"/>
            <a:chExt cx="957" cy="242"/>
          </a:xfrm>
        </p:grpSpPr>
        <p:grpSp>
          <p:nvGrpSpPr>
            <p:cNvPr id="31" name="Group 105"/>
            <p:cNvGrpSpPr>
              <a:grpSpLocks/>
            </p:cNvGrpSpPr>
            <p:nvPr/>
          </p:nvGrpSpPr>
          <p:grpSpPr bwMode="auto">
            <a:xfrm rot="-9970459" flipH="1" flipV="1">
              <a:off x="2598" y="1026"/>
              <a:ext cx="957" cy="242"/>
              <a:chOff x="2532" y="1051"/>
              <a:chExt cx="893" cy="246"/>
            </a:xfrm>
          </p:grpSpPr>
          <p:grpSp>
            <p:nvGrpSpPr>
              <p:cNvPr id="10305" name="Group 106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0347" name="AutoShape 107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48" name="AutoShape 108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49" name="AutoShape 109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50" name="AutoShape 110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0310" name="Group 111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0352" name="AutoShape 112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53" name="AutoShape 113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54" name="AutoShape 114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55" name="AutoShape 115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10311" name="Group 116"/>
            <p:cNvGrpSpPr>
              <a:grpSpLocks/>
            </p:cNvGrpSpPr>
            <p:nvPr/>
          </p:nvGrpSpPr>
          <p:grpSpPr bwMode="auto">
            <a:xfrm rot="-9970459" flipH="1" flipV="1">
              <a:off x="2688" y="1056"/>
              <a:ext cx="784" cy="198"/>
              <a:chOff x="2532" y="1051"/>
              <a:chExt cx="893" cy="246"/>
            </a:xfrm>
          </p:grpSpPr>
          <p:grpSp>
            <p:nvGrpSpPr>
              <p:cNvPr id="10316" name="Group 117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0358" name="AutoShape 118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59" name="AutoShape 119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60" name="AutoShape 120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61" name="AutoShape 121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0321" name="Group 122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0363" name="AutoShape 123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64" name="AutoShape 124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65" name="AutoShape 125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66" name="AutoShape 126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2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10322" name="Group 127"/>
          <p:cNvGrpSpPr>
            <a:grpSpLocks/>
          </p:cNvGrpSpPr>
          <p:nvPr/>
        </p:nvGrpSpPr>
        <p:grpSpPr bwMode="auto">
          <a:xfrm rot="-232145">
            <a:off x="5551488" y="3617913"/>
            <a:ext cx="1235075" cy="331787"/>
            <a:chOff x="1824" y="2448"/>
            <a:chExt cx="987" cy="266"/>
          </a:xfrm>
        </p:grpSpPr>
        <p:grpSp>
          <p:nvGrpSpPr>
            <p:cNvPr id="10323" name="Group 128"/>
            <p:cNvGrpSpPr>
              <a:grpSpLocks/>
            </p:cNvGrpSpPr>
            <p:nvPr/>
          </p:nvGrpSpPr>
          <p:grpSpPr bwMode="auto">
            <a:xfrm rot="513316">
              <a:off x="1824" y="2448"/>
              <a:ext cx="957" cy="242"/>
              <a:chOff x="2598" y="1026"/>
              <a:chExt cx="957" cy="242"/>
            </a:xfrm>
          </p:grpSpPr>
          <p:grpSp>
            <p:nvGrpSpPr>
              <p:cNvPr id="10328" name="Group 129"/>
              <p:cNvGrpSpPr>
                <a:grpSpLocks/>
              </p:cNvGrpSpPr>
              <p:nvPr/>
            </p:nvGrpSpPr>
            <p:grpSpPr bwMode="auto">
              <a:xfrm rot="-9970459" flipH="1" flipV="1">
                <a:off x="2598" y="1026"/>
                <a:ext cx="957" cy="242"/>
                <a:chOff x="2532" y="1051"/>
                <a:chExt cx="893" cy="246"/>
              </a:xfrm>
            </p:grpSpPr>
            <p:grpSp>
              <p:nvGrpSpPr>
                <p:cNvPr id="10333" name="Group 130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10371" name="AutoShape 131"/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372" name="AutoShape 132"/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373" name="AutoShape 133"/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374" name="AutoShape 134"/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10334" name="Group 135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10376" name="AutoShape 136"/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377" name="AutoShape 137"/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378" name="AutoShape 138"/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379" name="AutoShape 139"/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10339" name="Group 140"/>
              <p:cNvGrpSpPr>
                <a:grpSpLocks/>
              </p:cNvGrpSpPr>
              <p:nvPr/>
            </p:nvGrpSpPr>
            <p:grpSpPr bwMode="auto">
              <a:xfrm rot="-9970459" flipH="1" flipV="1">
                <a:off x="2688" y="1056"/>
                <a:ext cx="784" cy="198"/>
                <a:chOff x="2532" y="1051"/>
                <a:chExt cx="893" cy="246"/>
              </a:xfrm>
            </p:grpSpPr>
            <p:grpSp>
              <p:nvGrpSpPr>
                <p:cNvPr id="10344" name="Group 141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10382" name="AutoShape 142"/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383" name="AutoShape 143"/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384" name="AutoShape 144"/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385" name="AutoShape 145"/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10345" name="Group 146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10387" name="AutoShape 147"/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388" name="AutoShape 148"/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389" name="AutoShape 149"/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390" name="AutoShape 150"/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3999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</p:grpSp>
        <p:grpSp>
          <p:nvGrpSpPr>
            <p:cNvPr id="10346" name="Group 151"/>
            <p:cNvGrpSpPr>
              <a:grpSpLocks/>
            </p:cNvGrpSpPr>
            <p:nvPr/>
          </p:nvGrpSpPr>
          <p:grpSpPr bwMode="auto">
            <a:xfrm rot="513316">
              <a:off x="1854" y="2472"/>
              <a:ext cx="957" cy="242"/>
              <a:chOff x="2598" y="1026"/>
              <a:chExt cx="957" cy="242"/>
            </a:xfrm>
          </p:grpSpPr>
          <p:grpSp>
            <p:nvGrpSpPr>
              <p:cNvPr id="10351" name="Group 152"/>
              <p:cNvGrpSpPr>
                <a:grpSpLocks/>
              </p:cNvGrpSpPr>
              <p:nvPr/>
            </p:nvGrpSpPr>
            <p:grpSpPr bwMode="auto">
              <a:xfrm rot="-9970459" flipH="1" flipV="1">
                <a:off x="2598" y="1026"/>
                <a:ext cx="957" cy="242"/>
                <a:chOff x="2532" y="1051"/>
                <a:chExt cx="893" cy="246"/>
              </a:xfrm>
            </p:grpSpPr>
            <p:grpSp>
              <p:nvGrpSpPr>
                <p:cNvPr id="10356" name="Group 153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10394" name="AutoShape 154"/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200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395" name="AutoShape 155"/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200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396" name="AutoShape 156"/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200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397" name="AutoShape 157"/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200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10357" name="Group 158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10399" name="AutoShape 159"/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200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400" name="AutoShape 160"/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200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401" name="AutoShape 161"/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200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402" name="AutoShape 162"/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200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10362" name="Group 163"/>
              <p:cNvGrpSpPr>
                <a:grpSpLocks/>
              </p:cNvGrpSpPr>
              <p:nvPr/>
            </p:nvGrpSpPr>
            <p:grpSpPr bwMode="auto">
              <a:xfrm rot="-9970459" flipH="1" flipV="1">
                <a:off x="2688" y="1056"/>
                <a:ext cx="784" cy="198"/>
                <a:chOff x="2532" y="1051"/>
                <a:chExt cx="893" cy="246"/>
              </a:xfrm>
            </p:grpSpPr>
            <p:grpSp>
              <p:nvGrpSpPr>
                <p:cNvPr id="10367" name="Group 164"/>
                <p:cNvGrpSpPr>
                  <a:grpSpLocks/>
                </p:cNvGrpSpPr>
                <p:nvPr/>
              </p:nvGrpSpPr>
              <p:grpSpPr bwMode="auto">
                <a:xfrm>
                  <a:off x="2532" y="1051"/>
                  <a:ext cx="743" cy="185"/>
                  <a:chOff x="1565" y="2568"/>
                  <a:chExt cx="1118" cy="279"/>
                </a:xfrm>
              </p:grpSpPr>
              <p:sp>
                <p:nvSpPr>
                  <p:cNvPr id="10405" name="AutoShape 165"/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200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406" name="AutoShape 166"/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200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407" name="AutoShape 167"/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200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408" name="AutoShape 168"/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200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10368" name="Group 169"/>
                <p:cNvGrpSpPr>
                  <a:grpSpLocks/>
                </p:cNvGrpSpPr>
                <p:nvPr/>
              </p:nvGrpSpPr>
              <p:grpSpPr bwMode="auto">
                <a:xfrm rot="1353540">
                  <a:off x="2682" y="1111"/>
                  <a:ext cx="743" cy="186"/>
                  <a:chOff x="1565" y="2568"/>
                  <a:chExt cx="1118" cy="279"/>
                </a:xfrm>
              </p:grpSpPr>
              <p:sp>
                <p:nvSpPr>
                  <p:cNvPr id="10410" name="AutoShape 170"/>
                  <p:cNvSpPr>
                    <a:spLocks noChangeArrowheads="1"/>
                  </p:cNvSpPr>
                  <p:nvPr/>
                </p:nvSpPr>
                <p:spPr bwMode="gray">
                  <a:xfrm rot="5263130">
                    <a:off x="1859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200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411" name="AutoShape 171"/>
                  <p:cNvSpPr>
                    <a:spLocks noChangeArrowheads="1"/>
                  </p:cNvSpPr>
                  <p:nvPr/>
                </p:nvSpPr>
                <p:spPr bwMode="gray">
                  <a:xfrm rot="6078281">
                    <a:off x="1995" y="2274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200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412" name="AutoShape 172"/>
                  <p:cNvSpPr>
                    <a:spLocks noChangeArrowheads="1"/>
                  </p:cNvSpPr>
                  <p:nvPr/>
                </p:nvSpPr>
                <p:spPr bwMode="gray">
                  <a:xfrm rot="6373927">
                    <a:off x="2071" y="229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200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0413" name="AutoShape 173"/>
                  <p:cNvSpPr>
                    <a:spLocks noChangeArrowheads="1"/>
                  </p:cNvSpPr>
                  <p:nvPr/>
                </p:nvSpPr>
                <p:spPr bwMode="gray">
                  <a:xfrm rot="6906312">
                    <a:off x="2161" y="2326"/>
                    <a:ext cx="227" cy="816"/>
                  </a:xfrm>
                  <a:prstGeom prst="moon">
                    <a:avLst>
                      <a:gd name="adj" fmla="val 49773"/>
                    </a:avLst>
                  </a:prstGeom>
                  <a:solidFill>
                    <a:srgbClr val="FFFFFF">
                      <a:alpha val="200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</p:grpSp>
      </p:grpSp>
      <p:sp>
        <p:nvSpPr>
          <p:cNvPr id="10414" name="Rectangle 174"/>
          <p:cNvSpPr>
            <a:spLocks noChangeArrowheads="1"/>
          </p:cNvSpPr>
          <p:nvPr/>
        </p:nvSpPr>
        <p:spPr bwMode="ltGray">
          <a:xfrm>
            <a:off x="142844" y="2143116"/>
            <a:ext cx="1790683" cy="766763"/>
          </a:xfrm>
          <a:prstGeom prst="rect">
            <a:avLst/>
          </a:prstGeom>
          <a:solidFill>
            <a:schemeClr val="accent2"/>
          </a:solidFill>
          <a:ln w="12700" algn="ctr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15" name="Rectangle 175"/>
          <p:cNvSpPr>
            <a:spLocks noChangeArrowheads="1"/>
          </p:cNvSpPr>
          <p:nvPr/>
        </p:nvSpPr>
        <p:spPr bwMode="gray">
          <a:xfrm>
            <a:off x="142844" y="3571876"/>
            <a:ext cx="1785950" cy="766763"/>
          </a:xfrm>
          <a:prstGeom prst="rect">
            <a:avLst/>
          </a:prstGeom>
          <a:solidFill>
            <a:schemeClr val="hlink"/>
          </a:solidFill>
          <a:ln w="12700" algn="ctr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16" name="Rectangle 176"/>
          <p:cNvSpPr>
            <a:spLocks noChangeArrowheads="1"/>
          </p:cNvSpPr>
          <p:nvPr/>
        </p:nvSpPr>
        <p:spPr bwMode="gray">
          <a:xfrm>
            <a:off x="142844" y="5214950"/>
            <a:ext cx="1785950" cy="766763"/>
          </a:xfrm>
          <a:prstGeom prst="rect">
            <a:avLst/>
          </a:prstGeom>
          <a:solidFill>
            <a:schemeClr val="folHlink"/>
          </a:solidFill>
          <a:ln w="12700" algn="ctr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17" name="Rectangle 177"/>
          <p:cNvSpPr>
            <a:spLocks noChangeArrowheads="1"/>
          </p:cNvSpPr>
          <p:nvPr/>
        </p:nvSpPr>
        <p:spPr bwMode="white">
          <a:xfrm>
            <a:off x="142844" y="2214554"/>
            <a:ext cx="1741566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Нормирование</a:t>
            </a:r>
          </a:p>
          <a:p>
            <a:pPr algn="ctr"/>
            <a:r>
              <a:rPr lang="ru-RU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ТМЦ</a:t>
            </a:r>
            <a:endParaRPr lang="en-US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18" name="Rectangle 178"/>
          <p:cNvSpPr>
            <a:spLocks noChangeArrowheads="1"/>
          </p:cNvSpPr>
          <p:nvPr/>
        </p:nvSpPr>
        <p:spPr bwMode="white">
          <a:xfrm>
            <a:off x="142844" y="3571876"/>
            <a:ext cx="1689116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Оптимизация</a:t>
            </a:r>
          </a:p>
          <a:p>
            <a:pPr algn="ctr"/>
            <a:r>
              <a:rPr lang="ru-RU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склад. запасов</a:t>
            </a:r>
            <a:endParaRPr lang="en-US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19" name="Rectangle 179"/>
          <p:cNvSpPr>
            <a:spLocks noChangeArrowheads="1"/>
          </p:cNvSpPr>
          <p:nvPr/>
        </p:nvSpPr>
        <p:spPr bwMode="white">
          <a:xfrm>
            <a:off x="142844" y="5286388"/>
            <a:ext cx="1733808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Эффективное</a:t>
            </a:r>
          </a:p>
          <a:p>
            <a:pPr algn="ctr"/>
            <a:r>
              <a:rPr lang="ru-RU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планирование</a:t>
            </a:r>
            <a:endParaRPr lang="en-US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21" name="Rectangle 181"/>
          <p:cNvSpPr>
            <a:spLocks noChangeArrowheads="1"/>
          </p:cNvSpPr>
          <p:nvPr/>
        </p:nvSpPr>
        <p:spPr bwMode="auto">
          <a:xfrm>
            <a:off x="2071670" y="2071678"/>
            <a:ext cx="3571900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разработка основы для планирования расхода оборудования, запасных частей и материалов на ремонтные нужды технологического оборудования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27" name="Rectangle 187"/>
          <p:cNvSpPr>
            <a:spLocks noChangeArrowheads="1"/>
          </p:cNvSpPr>
          <p:nvPr/>
        </p:nvSpPr>
        <p:spPr bwMode="auto">
          <a:xfrm>
            <a:off x="142844" y="1214422"/>
            <a:ext cx="6357982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цели разработки неправительственных стандартов в области нормирования расхода товарно-материальных ценностей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8" name="Rectangle 181"/>
          <p:cNvSpPr>
            <a:spLocks noChangeArrowheads="1"/>
          </p:cNvSpPr>
          <p:nvPr/>
        </p:nvSpPr>
        <p:spPr bwMode="auto">
          <a:xfrm>
            <a:off x="2071670" y="3500438"/>
            <a:ext cx="3071834" cy="11695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установление и оптимизация норм технически необходимого и неснижаемого запаса товарно-материальных ценностей на складах НПЗ РК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9" name="Rectangle 181"/>
          <p:cNvSpPr>
            <a:spLocks noChangeArrowheads="1"/>
          </p:cNvSpPr>
          <p:nvPr/>
        </p:nvSpPr>
        <p:spPr bwMode="auto">
          <a:xfrm>
            <a:off x="2000232" y="5214950"/>
            <a:ext cx="4857784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эффективное планирование поэтапных поставок запасных частей оборудования и материалов, с учетом прогнозного использования (потребления) запасных частей, оборудования и материалов</a:t>
            </a:r>
          </a:p>
        </p:txBody>
      </p:sp>
      <p:sp>
        <p:nvSpPr>
          <p:cNvPr id="191" name="Заголовок 1"/>
          <p:cNvSpPr txBox="1">
            <a:spLocks/>
          </p:cNvSpPr>
          <p:nvPr/>
        </p:nvSpPr>
        <p:spPr>
          <a:xfrm>
            <a:off x="285721" y="214290"/>
            <a:ext cx="7143800" cy="785818"/>
          </a:xfrm>
          <a:prstGeom prst="rect">
            <a:avLst/>
          </a:prstGeom>
        </p:spPr>
        <p:txBody>
          <a:bodyPr/>
          <a:lstStyle/>
          <a:p>
            <a:pPr lvl="0" algn="ctr" eaLnBrk="0" hangingPunct="0">
              <a:defRPr/>
            </a:pPr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Основные цели разработки неправительственных стандартов в области нормирования ТМЦ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92" name="Picture 2" descr="http://www.stia.kz/stia/templates/stia_template7/images/header-objec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7875" y="142852"/>
            <a:ext cx="20161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3" name="Rectangle 177"/>
          <p:cNvSpPr>
            <a:spLocks noChangeArrowheads="1"/>
          </p:cNvSpPr>
          <p:nvPr/>
        </p:nvSpPr>
        <p:spPr bwMode="white">
          <a:xfrm>
            <a:off x="6286512" y="2143116"/>
            <a:ext cx="1309718" cy="4924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13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Нормирование</a:t>
            </a:r>
          </a:p>
          <a:p>
            <a:pPr algn="ctr"/>
            <a:r>
              <a:rPr lang="ru-RU" sz="13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ТМЦ</a:t>
            </a:r>
            <a:endParaRPr lang="en-US" sz="13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" name="Rectangle 178"/>
          <p:cNvSpPr>
            <a:spLocks noChangeArrowheads="1"/>
          </p:cNvSpPr>
          <p:nvPr/>
        </p:nvSpPr>
        <p:spPr bwMode="white">
          <a:xfrm>
            <a:off x="5214942" y="3929066"/>
            <a:ext cx="1269963" cy="4924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13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Оптимизация</a:t>
            </a:r>
          </a:p>
          <a:p>
            <a:pPr algn="ctr"/>
            <a:r>
              <a:rPr lang="ru-RU" sz="13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склад. запасов</a:t>
            </a:r>
            <a:endParaRPr lang="en-US" sz="13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6" name="Rectangle 179"/>
          <p:cNvSpPr>
            <a:spLocks noChangeArrowheads="1"/>
          </p:cNvSpPr>
          <p:nvPr/>
        </p:nvSpPr>
        <p:spPr bwMode="white">
          <a:xfrm>
            <a:off x="7572396" y="3929066"/>
            <a:ext cx="1260922" cy="4924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13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Эффективное</a:t>
            </a:r>
          </a:p>
          <a:p>
            <a:pPr algn="ctr"/>
            <a:r>
              <a:rPr lang="ru-RU" sz="13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планирование</a:t>
            </a:r>
            <a:endParaRPr lang="en-US" sz="13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stia.kz/stia/templates/stia_template7/images/header-objec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7875" y="142852"/>
            <a:ext cx="20161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85721" y="214290"/>
            <a:ext cx="7143800" cy="785818"/>
          </a:xfrm>
          <a:prstGeom prst="rect">
            <a:avLst/>
          </a:prstGeom>
        </p:spPr>
        <p:txBody>
          <a:bodyPr/>
          <a:lstStyle/>
          <a:p>
            <a:pPr lvl="0" algn="ctr" eaLnBrk="0" hangingPunct="0">
              <a:defRPr/>
            </a:pPr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Отчет о ходе разработки неправительственных стандартов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14282" y="1214422"/>
            <a:ext cx="878687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Областью применения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разрабатываемых неправительственных стандартов – является регламентация  методов расчета норм расхода оборудования, запасных частей и материалов, используемых при техническом обслуживании и ремонте технологического оборудования нефтеперерабатывающих и нефтехимических заводов РК.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Разрабатываемые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стандарты будут распространяться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следующее технологическое оборудование НПЗ РК:</a:t>
            </a:r>
          </a:p>
          <a:p>
            <a:pPr marL="901700" lvl="0" algn="just"/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Конвейерное; Факельное; Буровое; Теплообменное; Колонное; Емкостное (в том числе, реакторы и сосуды, работающие под давлением свыше 0,07 МПа и температурой воды свыше 115°С); Аппараты воздушного охлаждения; Промышленные печи; Оборудование слива-налива; Резервуары; Технологические трубопроводы;</a:t>
            </a:r>
          </a:p>
          <a:p>
            <a:pPr marL="901700" lvl="0" algn="just"/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marL="901700" algn="just"/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Оборудование насосно-компрессорное; </a:t>
            </a:r>
          </a:p>
          <a:p>
            <a:pPr marL="901700" algn="just"/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marL="901700" algn="just"/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Арматуру запорно-регулирующую и запорную, клапаны предохранительные пружинные.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1785926"/>
          <a:ext cx="8572559" cy="3991752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85752"/>
                <a:gridCol w="8143932"/>
                <a:gridCol w="142875"/>
              </a:tblGrid>
              <a:tr h="158475"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24" marR="7924" marT="7924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24" marR="7924" marT="7924" marB="0" anchor="b"/>
                </a:tc>
              </a:tr>
              <a:tr h="158475">
                <a:tc>
                  <a:txBody>
                    <a:bodyPr/>
                    <a:lstStyle/>
                    <a:p>
                      <a:pPr algn="l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24" marR="7924" marT="7924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600" b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Область </a:t>
                      </a:r>
                      <a:r>
                        <a:rPr lang="ru-RU" sz="1600" b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применения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24" marR="7924" marT="7924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24" marR="7924" marT="7924" marB="0" anchor="b"/>
                </a:tc>
              </a:tr>
              <a:tr h="158475">
                <a:tc>
                  <a:txBody>
                    <a:bodyPr/>
                    <a:lstStyle/>
                    <a:p>
                      <a:pPr algn="l" fontAlgn="t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24" marR="7924" marT="7924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600" b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Нормативные </a:t>
                      </a:r>
                      <a:r>
                        <a:rPr lang="ru-RU" sz="1600" b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ссылки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24" marR="7924" marT="7924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24" marR="7924" marT="7924" marB="0" anchor="b"/>
                </a:tc>
              </a:tr>
              <a:tr h="158475">
                <a:tc>
                  <a:txBody>
                    <a:bodyPr/>
                    <a:lstStyle/>
                    <a:p>
                      <a:pPr algn="l" fontAlgn="t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24" marR="7924" marT="7924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600" b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Термины с определениями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24" marR="7924" marT="7924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24" marR="7924" marT="7924" marB="0" anchor="b"/>
                </a:tc>
              </a:tr>
              <a:tr h="166399">
                <a:tc>
                  <a:txBody>
                    <a:bodyPr/>
                    <a:lstStyle/>
                    <a:p>
                      <a:pPr algn="l" fontAlgn="t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24" marR="7924" marT="7924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600" b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Обозначения и </a:t>
                      </a:r>
                      <a:r>
                        <a:rPr lang="ru-RU" sz="1600" b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сокращения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24" marR="7924" marT="7924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24" marR="7924" marT="7924" marB="0" anchor="b"/>
                </a:tc>
              </a:tr>
              <a:tr h="158475">
                <a:tc>
                  <a:txBody>
                    <a:bodyPr/>
                    <a:lstStyle/>
                    <a:p>
                      <a:pPr algn="l" fontAlgn="t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24" marR="7924" marT="7924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600" b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Общие </a:t>
                      </a:r>
                      <a:r>
                        <a:rPr lang="ru-RU" sz="1600" b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положения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24" marR="7924" marT="7924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24" marR="7924" marT="7924" marB="0" anchor="b"/>
                </a:tc>
              </a:tr>
              <a:tr h="158475">
                <a:tc>
                  <a:txBody>
                    <a:bodyPr/>
                    <a:lstStyle/>
                    <a:p>
                      <a:pPr algn="l" fontAlgn="t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24" marR="7924" marT="7924" marB="0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600" b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Методы расчета норм расхода запасных </a:t>
                      </a:r>
                      <a:r>
                        <a:rPr lang="ru-RU" sz="1600" b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частей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24" marR="7924" marT="7924" marB="0" anchor="b"/>
                </a:tc>
              </a:tr>
              <a:tr h="251212">
                <a:tc>
                  <a:txBody>
                    <a:bodyPr/>
                    <a:lstStyle/>
                    <a:p>
                      <a:pPr algn="l" fontAlgn="t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24" marR="7924" marT="7924" marB="0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600" b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Методы расчета норм расхода </a:t>
                      </a:r>
                      <a:r>
                        <a:rPr lang="ru-RU" sz="1600" b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материалов</a:t>
                      </a: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24" marR="7924" marT="7924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24" marR="7924" marT="7924" marB="0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600" b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Расчет норм складского запаса оборудования, запасных частей (деталей) и </a:t>
                      </a:r>
                      <a:r>
                        <a:rPr lang="ru-RU" sz="1600" b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материалов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24" marR="7924" marT="7924" marB="0" anchor="b"/>
                </a:tc>
              </a:tr>
              <a:tr h="158475">
                <a:tc>
                  <a:txBody>
                    <a:bodyPr/>
                    <a:lstStyle/>
                    <a:p>
                      <a:pPr algn="l" fontAlgn="t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24" marR="7924" marT="7924" marB="0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600" b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Порядок внесения дополнений в настоящий </a:t>
                      </a:r>
                      <a:r>
                        <a:rPr lang="ru-RU" sz="1600" b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стандарт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24" marR="7924" marT="7924" marB="0" anchor="b"/>
                </a:tc>
              </a:tr>
              <a:tr h="277331">
                <a:tc>
                  <a:txBody>
                    <a:bodyPr/>
                    <a:lstStyle/>
                    <a:p>
                      <a:pPr algn="l" fontAlgn="t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24" marR="7924" marT="7924" marB="0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600" b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Приложения. </a:t>
                      </a:r>
                      <a:r>
                        <a:rPr lang="ru-RU" sz="1600" b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Удельные нормы расхода запасных частей и </a:t>
                      </a:r>
                      <a:r>
                        <a:rPr lang="ru-RU" sz="1600" b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материалов по оборудованию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24" marR="7924" marT="7924" marB="0" anchor="b"/>
                </a:tc>
              </a:tr>
              <a:tr h="158475">
                <a:tc>
                  <a:txBody>
                    <a:bodyPr/>
                    <a:lstStyle/>
                    <a:p>
                      <a:pPr algn="l" fontAlgn="t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24" marR="7924" marT="7924" marB="0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600" b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Библиография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24" marR="7924" marT="7924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ru-RU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24" marR="7924" marT="7924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24" marR="7924" marT="7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924" marR="7924" marT="7924" marB="0" anchor="b"/>
                </a:tc>
              </a:tr>
            </a:tbl>
          </a:graphicData>
        </a:graphic>
      </p:graphicFrame>
      <p:pic>
        <p:nvPicPr>
          <p:cNvPr id="3" name="Picture 2" descr="http://www.stia.kz/stia/templates/stia_template7/images/header-objec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7875" y="142852"/>
            <a:ext cx="20161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285721" y="260648"/>
            <a:ext cx="7143800" cy="785818"/>
          </a:xfrm>
          <a:prstGeom prst="rect">
            <a:avLst/>
          </a:prstGeom>
        </p:spPr>
        <p:txBody>
          <a:bodyPr/>
          <a:lstStyle/>
          <a:p>
            <a:pPr lvl="0" algn="ctr" eaLnBrk="0" hangingPunct="0">
              <a:defRPr/>
            </a:pPr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Структура разрабатываемых неправительственных стандартов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1571612"/>
            <a:ext cx="4127861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Общая структура разрабатываемых НСТ: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1290229"/>
          <a:ext cx="2736304" cy="5225157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736304"/>
              </a:tblGrid>
              <a:tr h="99544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/>
                        <a:t>ПРОМЫШЛЕННОСТЬ НЕФТЕПЕРЕРАБАТЫВАЮЩАЯ И НЕФТЕХИМИЧЕСКАЯ. НЕФТЕАППАРАТУРА  И ВЕНТИЛЯЦИОННОЕ ОБОРУДОВАНИЕ.  ОПРЕДЕЛЕНИЕ НОРМ РАСХОДА ЗАПАСНЫХ ЧАСТЕЙ И </a:t>
                      </a:r>
                      <a:r>
                        <a:rPr lang="ru-RU" sz="1000" b="1" u="none" strike="noStrike" dirty="0" smtClean="0"/>
                        <a:t>МАТЕРИАЛОВ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83" marR="7283" marT="7283" marB="0"/>
                </a:tc>
              </a:tr>
              <a:tr h="17246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83" marR="7283" marT="7283" marB="0"/>
                </a:tc>
              </a:tr>
              <a:tr h="172462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Char char="ü"/>
                      </a:pPr>
                      <a:r>
                        <a:rPr lang="ru-RU" sz="1000" u="none" strike="noStrike" dirty="0"/>
                        <a:t>Область применения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83" marR="7283" marT="7283" marB="0"/>
                </a:tc>
              </a:tr>
              <a:tr h="172462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Char char="ü"/>
                      </a:pPr>
                      <a:r>
                        <a:rPr lang="ru-RU" sz="1000" u="none" strike="noStrike" dirty="0"/>
                        <a:t>Нормативные ссылки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83" marR="7283" marT="7283" marB="0"/>
                </a:tc>
              </a:tr>
              <a:tr h="172462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Char char="ü"/>
                      </a:pPr>
                      <a:r>
                        <a:rPr lang="ru-RU" sz="1000" u="none" strike="noStrike" dirty="0"/>
                        <a:t>Термины с определениями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83" marR="7283" marT="7283" marB="0"/>
                </a:tc>
              </a:tr>
              <a:tr h="172462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Char char="ü"/>
                      </a:pPr>
                      <a:r>
                        <a:rPr lang="ru-RU" sz="1000" u="none" strike="noStrike" dirty="0"/>
                        <a:t>Обозначения и сокращения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83" marR="7283" marT="7283" marB="0"/>
                </a:tc>
              </a:tr>
              <a:tr h="172462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Char char="ü"/>
                      </a:pPr>
                      <a:r>
                        <a:rPr lang="ru-RU" sz="1000" u="none" strike="noStrike" dirty="0"/>
                        <a:t>Общие положения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83" marR="7283" marT="7283" marB="0"/>
                </a:tc>
              </a:tr>
              <a:tr h="534887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Char char="ü"/>
                      </a:pPr>
                      <a:r>
                        <a:rPr lang="ru-RU" sz="1000" u="none" strike="noStrike" dirty="0"/>
                        <a:t>Техническое обслуживание и ремонт нефтеаппаратуры и вентиляционного оборудования НПЗ РК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83" marR="7283" marT="7283" marB="0"/>
                </a:tc>
              </a:tr>
              <a:tr h="401166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Char char="ü"/>
                      </a:pPr>
                      <a:r>
                        <a:rPr lang="ru-RU" sz="1000" u="none" strike="noStrike" dirty="0"/>
                        <a:t>Расчет норм расхода запасных частей оборудования (деталей) при проведении </a:t>
                      </a:r>
                      <a:r>
                        <a:rPr lang="ru-RU" sz="1000" u="none" strike="noStrike" dirty="0" err="1"/>
                        <a:t>ТОиР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83" marR="7283" marT="7283" marB="0"/>
                </a:tc>
              </a:tr>
              <a:tr h="501654">
                <a:tc>
                  <a:txBody>
                    <a:bodyPr/>
                    <a:lstStyle/>
                    <a:p>
                      <a:pPr algn="l" fontAlgn="b">
                        <a:buFont typeface="Wingdings" pitchFamily="2" charset="2"/>
                        <a:buChar char="ü"/>
                      </a:pPr>
                      <a:r>
                        <a:rPr lang="ru-RU" sz="1000" u="none" strike="noStrike" dirty="0"/>
                        <a:t>Расчет норм расхода материалов на ремонтные работы нефтеаппаратуры и вентиляционного оборудования НПЗ РК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83" marR="7283" marT="7283" marB="0" anchor="b"/>
                </a:tc>
              </a:tr>
              <a:tr h="337058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Char char="ü"/>
                      </a:pPr>
                      <a:r>
                        <a:rPr lang="ru-RU" sz="1000" u="none" strike="noStrike" dirty="0"/>
                        <a:t>Расчет норм складского запаса оборудования, запасных частей (деталей) и материалов.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83" marR="7283" marT="7283" marB="0"/>
                </a:tc>
              </a:tr>
              <a:tr h="501654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Char char="ü"/>
                      </a:pPr>
                      <a:r>
                        <a:rPr lang="ru-RU" sz="1000" u="none" strike="noStrike" dirty="0"/>
                        <a:t>Рекомендации по оптимизации работы складского хозяйства, расхода материалов и уменьшение производственных отходов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83" marR="7283" marT="7283" marB="0"/>
                </a:tc>
              </a:tr>
              <a:tr h="172462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Char char="ü"/>
                      </a:pPr>
                      <a:r>
                        <a:rPr lang="ru-RU" sz="1000" u="none" strike="noStrike" dirty="0"/>
                        <a:t>Порядок внесения дополнений в настоящий стандарт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83" marR="7283" marT="7283" marB="0"/>
                </a:tc>
              </a:tr>
              <a:tr h="337058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Char char="ü"/>
                      </a:pPr>
                      <a:r>
                        <a:rPr lang="ru-RU" sz="1000" u="none" strike="noStrike" dirty="0"/>
                        <a:t>Приложения. Удельные нормы расхода запасных частей и материалов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83" marR="7283" marT="7283" marB="0"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275856" y="1216586"/>
          <a:ext cx="2880320" cy="5380766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880320"/>
              </a:tblGrid>
              <a:tr h="6531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/>
                        <a:t>ПРОМЫШЛЕННОСТЬ </a:t>
                      </a:r>
                      <a:r>
                        <a:rPr lang="ru-RU" sz="1000" b="1" u="none" strike="noStrike" dirty="0" smtClean="0"/>
                        <a:t>НЕФТЕПЕРЕРАБАТЫВАЮЩАЯ </a:t>
                      </a:r>
                      <a:r>
                        <a:rPr lang="ru-RU" sz="1000" b="1" u="none" strike="noStrike" dirty="0"/>
                        <a:t>И НЕФТЕХИМИЧЕСКАЯ. ОБОРУДОВАНИЕ НАСОСНО-КОМПРЕССОРНОЕ. ОПРЕДЕЛЕНИЕ НОРМ РАСХОДА </a:t>
                      </a:r>
                      <a:r>
                        <a:rPr lang="ru-RU" sz="1000" b="1" u="none" strike="noStrike" dirty="0" smtClean="0"/>
                        <a:t> ЗАПАСНЫХ </a:t>
                      </a:r>
                      <a:r>
                        <a:rPr lang="ru-RU" sz="1000" b="1" u="none" strike="noStrike" dirty="0"/>
                        <a:t>ЧАСТЕЙ И МАТЕРИАЛОВ</a:t>
                      </a:r>
                      <a:r>
                        <a:rPr lang="ru-RU" sz="1000" u="none" strike="noStrike" dirty="0"/>
                        <a:t/>
                      </a:r>
                      <a:br>
                        <a:rPr lang="ru-RU" sz="1000" u="none" strike="noStrike" dirty="0"/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63" marR="8063" marT="8063" marB="0"/>
                </a:tc>
              </a:tr>
              <a:tr h="161270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63" marR="8063" marT="8063" marB="0" anchor="b"/>
                </a:tc>
              </a:tr>
              <a:tr h="161270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Char char="ü"/>
                      </a:pPr>
                      <a:r>
                        <a:rPr lang="ru-RU" sz="1000" u="none" strike="noStrike" dirty="0"/>
                        <a:t>Область применения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63" marR="8063" marT="8063" marB="0"/>
                </a:tc>
              </a:tr>
              <a:tr h="161270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Char char="ü"/>
                      </a:pPr>
                      <a:r>
                        <a:rPr lang="ru-RU" sz="1000" u="none" strike="noStrike" dirty="0"/>
                        <a:t>Нормативные ссылки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63" marR="8063" marT="8063" marB="0"/>
                </a:tc>
              </a:tr>
              <a:tr h="161270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Char char="ü"/>
                      </a:pPr>
                      <a:r>
                        <a:rPr lang="ru-RU" sz="1000" u="none" strike="noStrike" dirty="0"/>
                        <a:t>Термины и определения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63" marR="8063" marT="8063" marB="0"/>
                </a:tc>
              </a:tr>
              <a:tr h="161270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Char char="ü"/>
                      </a:pPr>
                      <a:r>
                        <a:rPr lang="ru-RU" sz="1000" u="none" strike="noStrike" dirty="0"/>
                        <a:t>Общие положения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63" marR="8063" marT="8063" marB="0"/>
                </a:tc>
              </a:tr>
              <a:tr h="548317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Char char="ü"/>
                      </a:pPr>
                      <a:r>
                        <a:rPr lang="ru-RU" sz="1000" u="none" strike="noStrike" dirty="0"/>
                        <a:t>Определение норм расхода запасных частей для технического обслуживания и ремонта насосно-компрессорного оборудования нефтеперерабатывающих заводов Республики Казахстан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63" marR="8063" marT="8063" marB="0"/>
                </a:tc>
              </a:tr>
              <a:tr h="548317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Char char="ü"/>
                      </a:pPr>
                      <a:r>
                        <a:rPr lang="ru-RU" sz="1000" u="none" strike="noStrike" dirty="0"/>
                        <a:t>Определение норм расхода материалов для технического обслуживания и ремонта насосно-компрессорного оборудования нефтеперерабатывающих заводов Республики Казахстан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63" marR="8063" marT="8063" marB="0"/>
                </a:tc>
              </a:tr>
              <a:tr h="411238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Char char="ü"/>
                      </a:pPr>
                      <a:r>
                        <a:rPr lang="ru-RU" sz="1000" u="none" strike="noStrike" dirty="0"/>
                        <a:t>Расчет норм складского запаса запасных частей и материалов насосно-компрессорного оборудования нефтеперерабатывающих заводов Республики Казахстан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63" marR="8063" marT="8063" marB="0"/>
                </a:tc>
              </a:tr>
              <a:tr h="411238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Char char="ü"/>
                      </a:pPr>
                      <a:r>
                        <a:rPr lang="ru-RU" sz="1000" u="none" strike="noStrike" dirty="0"/>
                        <a:t>Требования к хранению запасных частей и расходных материалов на нефтеперерабатывающих заводах Республики Казахстан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63" marR="8063" marT="8063" marB="0"/>
                </a:tc>
              </a:tr>
              <a:tr h="274159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Char char="ü"/>
                      </a:pPr>
                      <a:r>
                        <a:rPr lang="ru-RU" sz="1000" u="none" strike="noStrike" dirty="0"/>
                        <a:t>Порядок внесения дополнений в настоящий стандарт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63" marR="8063" marT="8063" marB="0"/>
                </a:tc>
              </a:tr>
              <a:tr h="411238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Char char="ü"/>
                      </a:pPr>
                      <a:r>
                        <a:rPr lang="ru-RU" sz="1000" u="none" strike="noStrike" dirty="0"/>
                        <a:t>Приложение. Удельные нормы расхода запасных частей и материалов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63" marR="8063" marT="8063" marB="0"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372200" y="1196752"/>
          <a:ext cx="2627784" cy="3864317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627784"/>
              </a:tblGrid>
              <a:tr h="14529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/>
                        <a:t>ПРОМЫШЛЕННОСТЬ НЕФТЕПЕРЕРАБАТЫВАЮЩАЯ И НЕФТЕХИМИЧЕСКАЯ. АРМАТУРА ЗАПОРНО-РЕГУЛИРУЮЩАЯ И ЗАПОРНАЯ, КЛАПАНА ПРЕДОХРАНИТЕЛЬНЫЕ ПРУЖИННЫЕ. ОПРЕДЕЛЕНИЕ НОРМ РАСХОДА ОБОРУДОВАНИЯ, ЗАПАСНЫХ ЧАСТЕЙ И МАТЕРИАЛОВ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343" marR="9343" marT="9343" marB="0"/>
                </a:tc>
              </a:tr>
              <a:tr h="169999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343" marR="9343" marT="9343" marB="0" anchor="b"/>
                </a:tc>
              </a:tr>
              <a:tr h="169999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Char char="ü"/>
                      </a:pPr>
                      <a:r>
                        <a:rPr lang="ru-RU" sz="1000" u="none" strike="noStrike" dirty="0" smtClean="0"/>
                        <a:t> Область </a:t>
                      </a:r>
                      <a:r>
                        <a:rPr lang="ru-RU" sz="1000" u="none" strike="noStrike" dirty="0"/>
                        <a:t>применения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343" marR="9343" marT="9343" marB="0"/>
                </a:tc>
              </a:tr>
              <a:tr h="169999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Char char="ü"/>
                      </a:pPr>
                      <a:r>
                        <a:rPr lang="ru-RU" sz="1000" u="none" strike="noStrike" dirty="0"/>
                        <a:t>Нормативные ссылки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343" marR="9343" marT="9343" marB="0"/>
                </a:tc>
              </a:tr>
              <a:tr h="169999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Char char="ü"/>
                      </a:pPr>
                      <a:r>
                        <a:rPr lang="ru-RU" sz="1000" u="none" strike="noStrike" dirty="0"/>
                        <a:t>Термины с определениями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343" marR="9343" marT="9343" marB="0"/>
                </a:tc>
              </a:tr>
              <a:tr h="169999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Char char="ü"/>
                      </a:pPr>
                      <a:r>
                        <a:rPr lang="ru-RU" sz="1000" u="none" strike="noStrike" dirty="0"/>
                        <a:t>Общие положения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343" marR="9343" marT="9343" marB="0"/>
                </a:tc>
              </a:tr>
              <a:tr h="424465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Char char="ü"/>
                      </a:pPr>
                      <a:r>
                        <a:rPr lang="ru-RU" sz="1000" u="none" strike="noStrike" dirty="0"/>
                        <a:t>Расчет годовых норм расхода оборудования, запасных частей и материалов трубопроводной арматуры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343" marR="9343" marT="9343" marB="0"/>
                </a:tc>
              </a:tr>
              <a:tr h="424465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Char char="ü"/>
                      </a:pPr>
                      <a:r>
                        <a:rPr lang="ru-RU" sz="1000" u="none" strike="noStrike" dirty="0"/>
                        <a:t>Расчет норм складского запаса оборудования, запасных частей и материалов трубопроводной арматуры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343" marR="9343" marT="9343" marB="0"/>
                </a:tc>
              </a:tr>
              <a:tr h="285810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Char char="ü"/>
                      </a:pPr>
                      <a:r>
                        <a:rPr lang="ru-RU" sz="1000" u="none" strike="noStrike" dirty="0"/>
                        <a:t>Порядок внесения дополнений в настоящий стандарт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343" marR="9343" marT="9343" marB="0"/>
                </a:tc>
              </a:tr>
              <a:tr h="52441">
                <a:tc>
                  <a:txBody>
                    <a:bodyPr/>
                    <a:lstStyle/>
                    <a:p>
                      <a:pPr algn="l" fontAlgn="t">
                        <a:buFont typeface="Wingdings" pitchFamily="2" charset="2"/>
                        <a:buChar char="ü"/>
                      </a:pPr>
                      <a:r>
                        <a:rPr lang="ru-RU" sz="1000" u="none" strike="noStrike" dirty="0"/>
                        <a:t>Приложение. Нормы расхода запасных частей и материалов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343" marR="9343" marT="9343" marB="0"/>
                </a:tc>
              </a:tr>
            </a:tbl>
          </a:graphicData>
        </a:graphic>
      </p:graphicFrame>
      <p:pic>
        <p:nvPicPr>
          <p:cNvPr id="5" name="Picture 2" descr="http://www.stia.kz/stia/templates/stia_template7/images/header-objec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7875" y="142852"/>
            <a:ext cx="20161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285721" y="260648"/>
            <a:ext cx="7143800" cy="785818"/>
          </a:xfrm>
          <a:prstGeom prst="rect">
            <a:avLst/>
          </a:prstGeom>
        </p:spPr>
        <p:txBody>
          <a:bodyPr/>
          <a:lstStyle/>
          <a:p>
            <a:pPr lvl="0" algn="ctr" eaLnBrk="0" hangingPunct="0">
              <a:defRPr/>
            </a:pPr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Структура разрабатываемых неправительственных стандартов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stia.kz/stia/templates/stia_template7/images/header-objec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7875" y="142852"/>
            <a:ext cx="20161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85721" y="214290"/>
            <a:ext cx="7143800" cy="785818"/>
          </a:xfrm>
          <a:prstGeom prst="rect">
            <a:avLst/>
          </a:prstGeom>
        </p:spPr>
        <p:txBody>
          <a:bodyPr/>
          <a:lstStyle/>
          <a:p>
            <a:pPr lvl="0" algn="ctr" eaLnBrk="0" hangingPunct="0"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357158" y="357166"/>
            <a:ext cx="7143800" cy="785818"/>
          </a:xfrm>
          <a:prstGeom prst="rect">
            <a:avLst/>
          </a:prstGeom>
        </p:spPr>
        <p:txBody>
          <a:bodyPr/>
          <a:lstStyle/>
          <a:p>
            <a:pPr indent="533400" algn="just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Разработка НСТ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42844" y="1214422"/>
            <a:ext cx="8572560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3400" algn="just"/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indent="533400" algn="just">
              <a:buFont typeface="Courier New" pitchFamily="49" charset="0"/>
              <a:buChar char="o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 разработке всех 3-х НСТ на товарно-материальные ценности для обеспечения технического обслуживания и ремонтов оборудования на НПЗ РК, были учтены специфика эксплуатации  оборудования:</a:t>
            </a:r>
          </a:p>
          <a:p>
            <a:pPr marL="541338" indent="174625" algn="just">
              <a:buFont typeface="Times New Roman" pitchFamily="18" charset="0"/>
              <a:buChar char="─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Сроки службы оборудования и их запасных частей/деталей; </a:t>
            </a:r>
          </a:p>
          <a:p>
            <a:pPr marL="541338" indent="174625" algn="just">
              <a:buFont typeface="Times New Roman" pitchFamily="18" charset="0"/>
              <a:buChar char="─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Сроки и условия эксплуатации;</a:t>
            </a:r>
          </a:p>
          <a:p>
            <a:pPr marL="541338" indent="174625" algn="just">
              <a:buFont typeface="Times New Roman" pitchFamily="18" charset="0"/>
              <a:buChar char="─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Интенсивность эксплуатации оборудования в году (круглогодичная эксплуатация, перерывы в эксплуатации в течении года либо нахождение в состоянии резерва);</a:t>
            </a:r>
          </a:p>
          <a:p>
            <a:pPr marL="541338" indent="174625" algn="just">
              <a:buFont typeface="Times New Roman" pitchFamily="18" charset="0"/>
              <a:buChar char="─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Агрессивность эксплуатируемой среды и.т.д.</a:t>
            </a:r>
          </a:p>
          <a:p>
            <a:pPr indent="533400" algn="just"/>
            <a:endParaRPr lang="ru-RU" sz="1400" u="sng" dirty="0" smtClean="0">
              <a:latin typeface="Times New Roman" pitchFamily="18" charset="0"/>
              <a:cs typeface="Times New Roman" pitchFamily="18" charset="0"/>
            </a:endParaRPr>
          </a:p>
          <a:p>
            <a:pPr indent="533400" algn="just">
              <a:buFont typeface="Courier New" pitchFamily="49" charset="0"/>
              <a:buChar char="o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ходе разработки НСТ учитывались консультации и рекомендации сотрудников НПЗ РК и специалистов компании Н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oneywell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533400"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533400" algn="just">
              <a:buFont typeface="Courier New" pitchFamily="49" charset="0"/>
              <a:buChar char="o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Необходимые для разработки сведения были приняты по информационным данным, полученным в результате командировочных поездок разработчиков на НПЗ РК:</a:t>
            </a:r>
          </a:p>
          <a:p>
            <a:pPr marL="541338" indent="174625" algn="just">
              <a:buFont typeface="Times New Roman" pitchFamily="18" charset="0"/>
              <a:buChar char="─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Технологические паспорта оборудования и паспорта изготовителя;</a:t>
            </a:r>
          </a:p>
          <a:p>
            <a:pPr marL="541338" indent="174625" algn="just">
              <a:buFont typeface="Times New Roman" pitchFamily="18" charset="0"/>
              <a:buChar char="─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Руководства по эксплуатации оборудования;</a:t>
            </a:r>
          </a:p>
          <a:p>
            <a:pPr marL="541338" indent="174625" algn="just">
              <a:buFont typeface="Times New Roman" pitchFamily="18" charset="0"/>
              <a:buChar char="─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ППР технологического оборудования; </a:t>
            </a:r>
          </a:p>
          <a:p>
            <a:pPr marL="541338" indent="174625" algn="just">
              <a:buFont typeface="Times New Roman" pitchFamily="18" charset="0"/>
              <a:buChar char="─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Эксплуатационные журналы; </a:t>
            </a:r>
          </a:p>
          <a:p>
            <a:pPr marL="541338" indent="174625" algn="just">
              <a:buFont typeface="Times New Roman" pitchFamily="18" charset="0"/>
              <a:buChar char="─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Дефектные ведомости и.т.д.</a:t>
            </a:r>
          </a:p>
          <a:p>
            <a:pPr marL="541338" indent="174625" algn="just">
              <a:buFont typeface="Times New Roman" pitchFamily="18" charset="0"/>
              <a:buChar char="─"/>
            </a:pPr>
            <a:endParaRPr lang="ru-RU" sz="1400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533400" algn="just">
              <a:buFont typeface="Courier New" pitchFamily="49" charset="0"/>
              <a:buChar char="o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Так же учитывался опыт нормирования ТМЦ для технического обслуживания и ремонтов оборудования других нефтегазовых организации</a:t>
            </a:r>
          </a:p>
          <a:p>
            <a:pPr indent="533400" algn="just"/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indent="533400" algn="just"/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14348" y="2500306"/>
            <a:ext cx="7929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3" name="Прямая соединительная линия 72"/>
          <p:cNvCxnSpPr/>
          <p:nvPr/>
        </p:nvCxnSpPr>
        <p:spPr>
          <a:xfrm>
            <a:off x="3131840" y="5589240"/>
            <a:ext cx="468052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539552" y="4941168"/>
            <a:ext cx="7416824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3131840" y="3584049"/>
            <a:ext cx="2232248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3131840" y="4016097"/>
            <a:ext cx="324036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611560" y="3152001"/>
            <a:ext cx="4248472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131840" y="1988840"/>
            <a:ext cx="4752528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131840" y="2420888"/>
            <a:ext cx="2592288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627784" y="1484784"/>
            <a:ext cx="4464496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395536" y="1321023"/>
            <a:ext cx="2322000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t"/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Первая редакция 3-х НСТ</a:t>
            </a:r>
            <a:endParaRPr lang="ru-RU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01002" y="1340768"/>
            <a:ext cx="3888432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t"/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Рассмотрена НПЗ РК и членами </a:t>
            </a:r>
            <a:r>
              <a:rPr lang="ru-RU" sz="1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Консенсусного</a:t>
            </a: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органа</a:t>
            </a:r>
            <a:endParaRPr lang="ru-RU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01002" y="1743199"/>
            <a:ext cx="45720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t"/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Откорректирована по замечаниям и предложениям НПЗ РК и членов </a:t>
            </a:r>
            <a:r>
              <a:rPr lang="ru-RU" sz="1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Консенсусного</a:t>
            </a: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органа</a:t>
            </a:r>
            <a:endParaRPr lang="ru-RU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01002" y="2287905"/>
            <a:ext cx="5319470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t"/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Учтены рекомендации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ТОО «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Ханивэлл-Автоматическая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система Управления»</a:t>
            </a:r>
            <a:endParaRPr lang="ru-RU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5" y="3007985"/>
            <a:ext cx="2322000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t"/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Вторая редакция 3-х НСТ</a:t>
            </a:r>
            <a:endParaRPr lang="ru-RU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01002" y="3007985"/>
            <a:ext cx="1670394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t"/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Согласована с НПЗ РК</a:t>
            </a:r>
            <a:endParaRPr lang="ru-RU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01002" y="3440033"/>
            <a:ext cx="3168352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t"/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Представлена на согласования с КМГ </a:t>
            </a:r>
            <a:r>
              <a:rPr lang="ru-RU" sz="1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ПиМ</a:t>
            </a:r>
            <a:endParaRPr lang="ru-RU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01002" y="3872081"/>
            <a:ext cx="3999956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t"/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Согласовывается всеми членами на заседании  </a:t>
            </a:r>
            <a:r>
              <a:rPr lang="ru-RU" sz="12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Консенсусного</a:t>
            </a: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органа</a:t>
            </a:r>
            <a:endParaRPr lang="ru-RU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9670" y="4653136"/>
            <a:ext cx="232012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t"/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Окончательная редакция </a:t>
            </a:r>
          </a:p>
          <a:p>
            <a:pPr fontAlgn="t"/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3-х НСТ</a:t>
            </a:r>
            <a:endParaRPr lang="ru-RU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01002" y="4725144"/>
            <a:ext cx="489654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t"/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Утверждается приказом ОЮЛ "Казахстанская ассоциация организаций нефтегазового и энергетического комплекса "KAZENE</a:t>
            </a: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GY"</a:t>
            </a:r>
            <a:endParaRPr lang="ru-RU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01002" y="5373217"/>
            <a:ext cx="528584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t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Регистрируется  ОЮЛ "Казахстанская ассоциация организаций нефтегазового и энергетического комплекса "KAZENE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GY"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V="1">
            <a:off x="3131840" y="1484784"/>
            <a:ext cx="0" cy="936104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V="1">
            <a:off x="3131840" y="3152001"/>
            <a:ext cx="0" cy="86409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3131840" y="4941168"/>
            <a:ext cx="0" cy="648072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Прямоугольник 85"/>
          <p:cNvSpPr/>
          <p:nvPr/>
        </p:nvSpPr>
        <p:spPr>
          <a:xfrm>
            <a:off x="307662" y="6021288"/>
            <a:ext cx="2464138" cy="307777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t"/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Завершения оказания услуг</a:t>
            </a:r>
          </a:p>
        </p:txBody>
      </p:sp>
      <p:sp>
        <p:nvSpPr>
          <p:cNvPr id="53" name="Стрелка вниз 52"/>
          <p:cNvSpPr/>
          <p:nvPr/>
        </p:nvSpPr>
        <p:spPr>
          <a:xfrm>
            <a:off x="1403648" y="1916832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трелка вниз 54"/>
          <p:cNvSpPr/>
          <p:nvPr/>
        </p:nvSpPr>
        <p:spPr>
          <a:xfrm>
            <a:off x="1403648" y="3645024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трелка вниз 55"/>
          <p:cNvSpPr/>
          <p:nvPr/>
        </p:nvSpPr>
        <p:spPr>
          <a:xfrm>
            <a:off x="1403648" y="5445224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1" name="Picture 2" descr="http://www.stia.kz/stia/templates/stia_template7/images/header-objec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7875" y="142852"/>
            <a:ext cx="20161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Заголовок 1"/>
          <p:cNvSpPr txBox="1">
            <a:spLocks/>
          </p:cNvSpPr>
          <p:nvPr/>
        </p:nvSpPr>
        <p:spPr>
          <a:xfrm>
            <a:off x="357158" y="357166"/>
            <a:ext cx="7143800" cy="785818"/>
          </a:xfrm>
          <a:prstGeom prst="rect">
            <a:avLst/>
          </a:prstGeom>
        </p:spPr>
        <p:txBody>
          <a:bodyPr/>
          <a:lstStyle/>
          <a:p>
            <a:pPr indent="533400" algn="just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Разработка НСТ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539552" y="1449653"/>
            <a:ext cx="81724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u-RU" sz="14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Согласно техническому заданию  п.п. 4.1.3. Этап № 3.3 Договора № 7 от «06» мая 2015 г.: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Предложить оптимальные варианты поэтапной поставки запасных частей оборудования и материалов, с учетом прогнозного использования (потребления) запасных частей, оборудования и материалов.</a:t>
            </a:r>
          </a:p>
          <a:p>
            <a:pPr eaLnBrk="0" hangingPunct="0"/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Составлен :</a:t>
            </a:r>
          </a:p>
          <a:p>
            <a:pPr eaLnBrk="0" hangingPunct="0"/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ИНФОРМАЦИОННО-АНАЛИТИЧЕСКИЙ ОТЧЕТ</a:t>
            </a: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9263" algn="ctr" eaLnBrk="0" hangingPunct="0"/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hangingPunct="0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ОПТИМАЛЬНЫЕ ВАРИАНТЫ ПОЭТАПНОЙ ПОСТАВКИ ЗАПАСНЫХ ЧАСТЕЙ, ОБОРУДОВАНИЯ И МАТЕРИАЛОВ, С УЧЕТОМ ПРОГНОЗНОГО ИСПОЛЬЗОВАНИЯ (ПОТРЕБЛЕНИЯ) ЗАПАСНЫХ ЧАСТЕЙ, ОБОРУДОВАНИЯ И МАТЕРИАЛОВ</a:t>
            </a:r>
          </a:p>
          <a:p>
            <a:pPr lvl="0" algn="ctr" eaLnBrk="0" hangingPunct="0"/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hangingPunct="0"/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ru-RU" sz="14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Оптимальные варианты поэтапной поставки запасных, оборудования и материалов разрабатывались при тесном сотрудничестве со специалистами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ТОО «</a:t>
            </a:r>
            <a:r>
              <a:rPr lang="ru-RU" sz="1400" i="1" dirty="0" err="1" smtClean="0">
                <a:latin typeface="Times New Roman" pitchFamily="18" charset="0"/>
                <a:cs typeface="Times New Roman" pitchFamily="18" charset="0"/>
              </a:rPr>
              <a:t>Ханивэлл-Автоматическая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система Управления»</a:t>
            </a:r>
            <a:endParaRPr kumimoji="0" lang="ru-RU" sz="1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83568" y="404664"/>
            <a:ext cx="7143800" cy="785818"/>
          </a:xfrm>
          <a:prstGeom prst="rect">
            <a:avLst/>
          </a:prstGeom>
        </p:spPr>
        <p:txBody>
          <a:bodyPr/>
          <a:lstStyle/>
          <a:p>
            <a:pPr lvl="0" algn="ctr" eaLnBrk="0" hangingPunct="0">
              <a:defRPr/>
            </a:pPr>
            <a:r>
              <a:rPr lang="ru-RU" sz="2400" b="1" i="1" noProof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Отчет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4" name="Picture 2" descr="http://www.stia.kz/stia/templates/stia_template7/images/header-objec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7875" y="142852"/>
            <a:ext cx="20161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4663</TotalTime>
  <Words>1284</Words>
  <Application>Microsoft Office PowerPoint</Application>
  <PresentationFormat>Экран (4:3)</PresentationFormat>
  <Paragraphs>182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Отчет о ходе разработки неправительственных стандартов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Работы по разработке неправительственных стандартов осуществляются в установленные сроки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 Республики Казахстан  от 3 апреля 2002 года № 314-II «О промышленной безопасности на производственных объектах»</dc:title>
  <dc:creator>Пользователь</dc:creator>
  <cp:lastModifiedBy>Жампеисов Ержан Серикболович</cp:lastModifiedBy>
  <cp:revision>479</cp:revision>
  <dcterms:created xsi:type="dcterms:W3CDTF">2013-11-11T10:34:01Z</dcterms:created>
  <dcterms:modified xsi:type="dcterms:W3CDTF">2015-12-04T03:21:26Z</dcterms:modified>
</cp:coreProperties>
</file>