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407" r:id="rId2"/>
    <p:sldId id="424" r:id="rId3"/>
    <p:sldId id="427" r:id="rId4"/>
    <p:sldId id="428" r:id="rId5"/>
    <p:sldId id="434" r:id="rId6"/>
    <p:sldId id="432" r:id="rId7"/>
    <p:sldId id="412" r:id="rId8"/>
    <p:sldId id="430" r:id="rId9"/>
    <p:sldId id="431" r:id="rId10"/>
    <p:sldId id="405" r:id="rId11"/>
    <p:sldId id="426" r:id="rId12"/>
    <p:sldId id="425" r:id="rId13"/>
    <p:sldId id="41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1B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1" autoAdjust="0"/>
    <p:restoredTop sz="94651" autoAdjust="0"/>
  </p:normalViewPr>
  <p:slideViewPr>
    <p:cSldViewPr>
      <p:cViewPr>
        <p:scale>
          <a:sx n="87" d="100"/>
          <a:sy n="87" d="100"/>
        </p:scale>
        <p:origin x="-127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B70C61-1A1A-4F78-BB79-5F365858014D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9AF3B-7DA0-40A0-9439-7AF22F08F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86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FAAF9-4367-4387-8EC1-BBEF71A4B9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FAAF9-4367-4387-8EC1-BBEF71A4B9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DF76-26C7-4235-BC6C-65275EAE55F0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6A96-9DC0-47A3-8229-E9A46F6D5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A198-0EF0-452E-BA02-8C4A8A32B803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2A86-3E7B-4CB6-9F8E-40DEDC4F8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A4EA-BA04-4D17-9B16-2898B811C8F3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678C-406D-4F61-A967-B5DCE9B99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74D9-6B1F-48EB-9601-6BF9827BEE61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C0679-87DC-4798-BB05-454D16649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FE13-A98E-4731-8158-008C3BA560C2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B5FB-CEAD-436B-88AD-21558CB9C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4BB5-4251-446E-85B4-CC75B768169E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D43B-CEA5-4480-A827-5A207DABB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80D8F-AB8D-4079-AE40-B43462AE1D58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3489-98BB-4997-B70D-E346441AF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D1E7-A282-4A59-A812-F3381C70EC6D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237E-97BE-467A-9857-6C3E6B812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94C4-230E-4F45-BEE2-98E7376CF620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5C7E-59AE-4459-AFF1-2316E89D4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2CF0-CD86-4466-A919-0DB4EED3A664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2FEA-C431-4DE8-BBD3-CF11AD27F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F736-A5FE-403F-B7A4-0D3C491913BF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6898-3933-443A-9C27-BB0FF8E79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209E1-08B0-48AB-B193-C8016F1912B6}" type="datetime1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5A3CA-0D01-4A0D-8ED7-48568FC34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15304" cy="2143140"/>
          </a:xfrm>
        </p:spPr>
        <p:txBody>
          <a:bodyPr rtlCol="0">
            <a:noAutofit/>
          </a:bodyPr>
          <a:lstStyle/>
          <a:p>
            <a:pPr lvl="0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Отчет о ходе разработки неправительственных стандартов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57158" y="428604"/>
            <a:ext cx="7102506" cy="3825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ТОО «</a:t>
            </a:r>
            <a:r>
              <a:rPr lang="ru-RU" sz="3200" b="1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Стройинжиниринг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Астана»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57688" y="3071813"/>
            <a:ext cx="4357687" cy="1571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j-lt"/>
              <a:cs typeface="+mn-cs"/>
            </a:endParaRPr>
          </a:p>
        </p:txBody>
      </p:sp>
      <p:pic>
        <p:nvPicPr>
          <p:cNvPr id="1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42852"/>
            <a:ext cx="2214546" cy="14724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5143512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Калинич Елена Александровна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ТОО «Стройинжиниринг Астана» 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3643314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 Договору № 165-2015 от 09.04.2015 г. «По разработке классификатора и справочников оборудования, и нормативно-технической документации на товарно-материальные ценности для обеспечения технического обслуживания и ремонтов оборудования на нефтеперерабатывающих заводах Республики Казахстан»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57166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соответствие с техническим заданием: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428736"/>
          <a:ext cx="8715436" cy="5109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665"/>
                <a:gridCol w="4237781"/>
                <a:gridCol w="3837990"/>
              </a:tblGrid>
              <a:tr h="3479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этапа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завершения работы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32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Нормирование расхода запасных частей и материалов и согласование разработанных НТД с уполномоченными органами в соответствии с законодательством.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73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Анализ НПА и НТД в нормируемой области.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Аналитический отчет НПА и НТД в нормируемой области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73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Сбор всех необходимых исходных данных и анализ технологических схем НПЗ.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Отчет по результатам сбора информационных данных и анализа технологических схем НПЗ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Определение метода нормирования, сопоставление расчетных результатов, определение объема складских запасов запасных частей и материалов и минимального неснижаемого аварийного запаса, разработка проекта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 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Методические указания отдельно к каждой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НСТ,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указанной в Перечне (приложение № 1.1 к техническому заданию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73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Согласование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 с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НПЗ РК.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Согласованные с НПЗ РК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 согласно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приложению №1.1. к техническому заданию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Согласование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 НПЗ РК с АО «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КазМунайГаз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- переработка и маркетинг»,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техническими комитетами по стандартизации,  уполномоченными органами в соответствии с требованием законодательства.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Согласованные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НСТ с АО «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КазМунайГаз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- переработка и маркетинг»,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техническими комитетами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стандартизации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уполномоченными органами в соответствии с требованиями законодательства.</a:t>
                      </a:r>
                    </a:p>
                  </a:txBody>
                  <a:tcPr marL="68580" marR="68580" marT="0" marB="0" anchor="ctr"/>
                </a:tc>
              </a:tr>
              <a:tr h="44157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Сопровождение процесса утверждения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НТД в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соответствии с требованиями законодательства Республики Казахстан.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Утвержденные в соответствии с требованиями законодательства НТД согласно приложению №1.1. к техническому заданию.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3528" y="1484784"/>
            <a:ext cx="3096344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8045" b="68421"/>
          <a:stretch>
            <a:fillRect/>
          </a:stretch>
        </p:blipFill>
        <p:spPr bwMode="auto">
          <a:xfrm>
            <a:off x="342314" y="1537227"/>
            <a:ext cx="3024319" cy="73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766" y="2420888"/>
            <a:ext cx="282708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357166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Согласование НТД с НПЗ РК: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436096" y="1556792"/>
            <a:ext cx="3096344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700808"/>
            <a:ext cx="2736304" cy="56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2348880"/>
            <a:ext cx="2376264" cy="17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43808" y="3429000"/>
            <a:ext cx="3096344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5" y="3640138"/>
            <a:ext cx="2808312" cy="58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365104"/>
            <a:ext cx="2638723" cy="160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58" y="357166"/>
            <a:ext cx="7143800" cy="785818"/>
          </a:xfrm>
          <a:prstGeom prst="rect">
            <a:avLst/>
          </a:prstGeom>
        </p:spPr>
        <p:txBody>
          <a:bodyPr/>
          <a:lstStyle/>
          <a:p>
            <a:pPr indent="533400"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 выполняющиеся в настоящий момент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21442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 настоящий момент осуществляется работы по согласованию неправительственных стандартов с членами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Консенсусного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органа: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2285992"/>
            <a:ext cx="792961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энергетики Республики Казахстан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Комитет технического регулирования и метрологии Министерства по инвестициям и развитию Республики Казахстан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КазМунайГаз</a:t>
            </a: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переработка и маркетинг»;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НПЗ РК:</a:t>
            </a:r>
          </a:p>
          <a:p>
            <a:pPr lvl="1"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ТОО «Петро Казахстан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Ойл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Продактс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ТОО «Павлодарский нефтехимический завод»</a:t>
            </a:r>
          </a:p>
          <a:p>
            <a:pPr lvl="1"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Атырауский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нефтеперерабатывающий завод»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КазМунайГаз-Өнімдері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Kazakhstan Petrochemical Industries Inc.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 «Информационно-аналитический центр нефти и газа»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 "Казахский институт нефти и газа;</a:t>
            </a:r>
          </a:p>
          <a:p>
            <a:pPr indent="2667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Казахский национальный исследовательский технический университет имени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К.И.Сатбаева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275" y="2952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15304" cy="1000132"/>
          </a:xfrm>
        </p:spPr>
        <p:txBody>
          <a:bodyPr rtlCol="0">
            <a:noAutofit/>
          </a:bodyPr>
          <a:lstStyle/>
          <a:p>
            <a:pPr lvl="0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Работы по разработке неправительственных стандартов осуществляются в установленные сроки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57158" y="428604"/>
            <a:ext cx="7102506" cy="3825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ТОО «</a:t>
            </a:r>
            <a:r>
              <a:rPr lang="ru-RU" sz="3200" b="1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Стройинжиниринг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Астана»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57688" y="3071813"/>
            <a:ext cx="4357687" cy="1571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j-lt"/>
              <a:cs typeface="+mn-cs"/>
            </a:endParaRPr>
          </a:p>
        </p:txBody>
      </p:sp>
      <p:pic>
        <p:nvPicPr>
          <p:cNvPr id="1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42852"/>
            <a:ext cx="2214546" cy="14724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5143512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Калинич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Елена Александровна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Стройинжиниринг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Астана» 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92906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Благодарю за внимание 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 ходе разработки неправительственных стандартов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000372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2667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«Промышленность нефтеперерабатывающая и нефтехимическая. Нефтеаппаратура  и вентиляционное оборудование. Определение норм расхода запасных частей и материалов»</a:t>
            </a:r>
          </a:p>
          <a:p>
            <a:pPr marL="177800" indent="2667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2667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«Промышленность нефтеперерабатывающая и нефтехимическая. Оборудование насосно-компрессорное. Определение норм расхода запасных частей и материалов»</a:t>
            </a:r>
          </a:p>
          <a:p>
            <a:pPr marL="177800" indent="2667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2667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«Промышленность нефтеперерабатывающая и нефтехимическая. Арматура запорно-регулирующая и запорная, клапана предохранительные пружинные. Определение норм расхода запасных частей и материалов»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1357298"/>
            <a:ext cx="857256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 рамках разработки «Классификатора и справочников оборудования, и нормативно-технической документации на товарно-материальные ценности для обеспечения технического обслуживания и ремонтов оборудования на нефтеперерабатывающих заводах Республики Казахстан» в настоящий момент ведётся разработка следующих Неправительственных стандартов: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gray">
          <a:xfrm>
            <a:off x="2643174" y="2285992"/>
            <a:ext cx="3367088" cy="766763"/>
          </a:xfrm>
          <a:prstGeom prst="rect">
            <a:avLst/>
          </a:prstGeom>
          <a:solidFill>
            <a:srgbClr val="CCECFF">
              <a:alpha val="50000"/>
            </a:srgbClr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gray">
          <a:xfrm>
            <a:off x="1357290" y="3571876"/>
            <a:ext cx="3367088" cy="766763"/>
          </a:xfrm>
          <a:prstGeom prst="rect">
            <a:avLst/>
          </a:prstGeom>
          <a:solidFill>
            <a:srgbClr val="CCECFF">
              <a:alpha val="50000"/>
            </a:srgbClr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gray">
          <a:xfrm>
            <a:off x="1360488" y="5073659"/>
            <a:ext cx="3367088" cy="766763"/>
          </a:xfrm>
          <a:prstGeom prst="rect">
            <a:avLst/>
          </a:prstGeom>
          <a:solidFill>
            <a:srgbClr val="CCECFF">
              <a:alpha val="50000"/>
            </a:srgbClr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gray">
          <a:xfrm rot="308465">
            <a:off x="6870700" y="2190750"/>
            <a:ext cx="1590675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ltGray">
          <a:xfrm>
            <a:off x="6284913" y="1689100"/>
            <a:ext cx="1319212" cy="1319213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6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27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gray">
          <a:xfrm>
            <a:off x="7542213" y="3502025"/>
            <a:ext cx="1320800" cy="1320800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3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6078"/>
                  <a:invGamma/>
                </a:schemeClr>
              </a:gs>
            </a:gsLst>
            <a:lin ang="27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gray">
          <a:xfrm rot="7527986">
            <a:off x="6196806" y="3612357"/>
            <a:ext cx="1589087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gray">
          <a:xfrm rot="15216000">
            <a:off x="5267325" y="2381250"/>
            <a:ext cx="1589088" cy="1703388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gray">
          <a:xfrm>
            <a:off x="5183188" y="3506788"/>
            <a:ext cx="1320800" cy="1319212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81961"/>
                  <a:invGamma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10082854">
            <a:off x="6127750" y="2644775"/>
            <a:ext cx="1196975" cy="303213"/>
            <a:chOff x="2598" y="1026"/>
            <a:chExt cx="957" cy="242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55" name="AutoShape 1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56" name="AutoShape 1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57" name="AutoShape 1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58" name="AutoShape 1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60" name="AutoShape 2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1" name="AutoShape 2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2" name="AutoShape 2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3" name="AutoShape 2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66" name="AutoShape 2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7" name="AutoShape 2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8" name="AutoShape 2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69" name="AutoShape 2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71" name="AutoShape 3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72" name="AutoShape 3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73" name="AutoShape 3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74" name="AutoShape 3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10082854">
            <a:off x="5032375" y="4465638"/>
            <a:ext cx="1198563" cy="303212"/>
            <a:chOff x="2598" y="1026"/>
            <a:chExt cx="957" cy="242"/>
          </a:xfrm>
        </p:grpSpPr>
        <p:grpSp>
          <p:nvGrpSpPr>
            <p:cNvPr id="10" name="Group 36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1" name="Group 3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78" name="AutoShape 3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79" name="AutoShape 3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80" name="AutoShape 4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81" name="AutoShape 4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83" name="AutoShape 4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84" name="AutoShape 4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85" name="AutoShape 4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86" name="AutoShape 4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3" name="Group 47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289" name="AutoShape 4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0" name="AutoShape 5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1" name="AutoShape 5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2" name="AutoShape 5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294" name="AutoShape 5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5" name="AutoShape 5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6" name="AutoShape 5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97" name="AutoShape 5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6" name="Group 58"/>
          <p:cNvGrpSpPr>
            <a:grpSpLocks/>
          </p:cNvGrpSpPr>
          <p:nvPr/>
        </p:nvGrpSpPr>
        <p:grpSpPr bwMode="auto">
          <a:xfrm rot="10082854">
            <a:off x="7407275" y="4464050"/>
            <a:ext cx="1196975" cy="303213"/>
            <a:chOff x="2598" y="1026"/>
            <a:chExt cx="957" cy="242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8" name="Group 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01" name="AutoShape 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2" name="AutoShape 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3" name="AutoShape 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4" name="AutoShape 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06" name="AutoShape 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7" name="AutoShape 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8" name="AutoShape 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09" name="AutoShape 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0" name="Group 70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21" name="Group 7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12" name="AutoShape 7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13" name="AutoShape 7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14" name="AutoShape 7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15" name="AutoShape 7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" name="Group 7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17" name="AutoShape 7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18" name="AutoShape 7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19" name="AutoShape 7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0" name="AutoShape 8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3" name="Group 81"/>
          <p:cNvGrpSpPr>
            <a:grpSpLocks/>
          </p:cNvGrpSpPr>
          <p:nvPr/>
        </p:nvGrpSpPr>
        <p:grpSpPr bwMode="auto">
          <a:xfrm>
            <a:off x="6675438" y="1809750"/>
            <a:ext cx="1196975" cy="303213"/>
            <a:chOff x="2598" y="1026"/>
            <a:chExt cx="957" cy="242"/>
          </a:xfrm>
        </p:grpSpPr>
        <p:grpSp>
          <p:nvGrpSpPr>
            <p:cNvPr id="24" name="Group 82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25" name="Group 8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24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5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6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7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6" name="Group 8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29" name="AutoShape 8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0" name="AutoShape 9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1" name="AutoShape 9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2" name="AutoShape 9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7" name="Group 93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28" name="Group 9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35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6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7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8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9" name="Group 9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40" name="AutoShape 10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1" name="AutoShape 10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2" name="AutoShape 10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3" name="AutoShape 10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0" name="Group 104"/>
          <p:cNvGrpSpPr>
            <a:grpSpLocks/>
          </p:cNvGrpSpPr>
          <p:nvPr/>
        </p:nvGrpSpPr>
        <p:grpSpPr bwMode="auto">
          <a:xfrm rot="344040">
            <a:off x="7958138" y="3644900"/>
            <a:ext cx="1198562" cy="303213"/>
            <a:chOff x="2598" y="1026"/>
            <a:chExt cx="957" cy="242"/>
          </a:xfrm>
        </p:grpSpPr>
        <p:grpSp>
          <p:nvGrpSpPr>
            <p:cNvPr id="31" name="Group 105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0305" name="Group 10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47" name="AutoShape 10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8" name="AutoShape 10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9" name="AutoShape 10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0" name="AutoShape 11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310" name="Group 11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52" name="AutoShape 11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3" name="AutoShape 11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4" name="AutoShape 11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5" name="AutoShape 11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0311" name="Group 116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0316" name="Group 11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58" name="AutoShape 11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9" name="AutoShape 11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0" name="AutoShape 12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1" name="AutoShape 12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321" name="Group 12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363" name="AutoShape 12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4" name="AutoShape 12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5" name="AutoShape 12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6" name="AutoShape 12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2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0322" name="Group 127"/>
          <p:cNvGrpSpPr>
            <a:grpSpLocks/>
          </p:cNvGrpSpPr>
          <p:nvPr/>
        </p:nvGrpSpPr>
        <p:grpSpPr bwMode="auto">
          <a:xfrm rot="-232145">
            <a:off x="5551488" y="3617913"/>
            <a:ext cx="1235075" cy="331787"/>
            <a:chOff x="1824" y="2448"/>
            <a:chExt cx="987" cy="266"/>
          </a:xfrm>
        </p:grpSpPr>
        <p:grpSp>
          <p:nvGrpSpPr>
            <p:cNvPr id="10323" name="Group 128"/>
            <p:cNvGrpSpPr>
              <a:grpSpLocks/>
            </p:cNvGrpSpPr>
            <p:nvPr/>
          </p:nvGrpSpPr>
          <p:grpSpPr bwMode="auto">
            <a:xfrm rot="513316">
              <a:off x="1824" y="2448"/>
              <a:ext cx="957" cy="242"/>
              <a:chOff x="2598" y="1026"/>
              <a:chExt cx="957" cy="242"/>
            </a:xfrm>
          </p:grpSpPr>
          <p:grpSp>
            <p:nvGrpSpPr>
              <p:cNvPr id="10328" name="Group 129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0333" name="Group 130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371" name="AutoShape 131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2" name="AutoShape 132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3" name="AutoShape 133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4" name="AutoShape 134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334" name="Group 135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0376" name="AutoShape 136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7" name="AutoShape 137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8" name="AutoShape 138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79" name="AutoShape 139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0339" name="Group 140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0344" name="Group 14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382" name="AutoShape 14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83" name="AutoShape 14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84" name="AutoShape 14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85" name="AutoShape 14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345" name="Group 14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0387" name="AutoShape 14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88" name="AutoShape 14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89" name="AutoShape 14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90" name="AutoShape 15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0346" name="Group 151"/>
            <p:cNvGrpSpPr>
              <a:grpSpLocks/>
            </p:cNvGrpSpPr>
            <p:nvPr/>
          </p:nvGrpSpPr>
          <p:grpSpPr bwMode="auto">
            <a:xfrm rot="513316">
              <a:off x="1854" y="2472"/>
              <a:ext cx="957" cy="242"/>
              <a:chOff x="2598" y="1026"/>
              <a:chExt cx="957" cy="242"/>
            </a:xfrm>
          </p:grpSpPr>
          <p:grpSp>
            <p:nvGrpSpPr>
              <p:cNvPr id="10351" name="Group 152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0356" name="Group 153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394" name="AutoShape 154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95" name="AutoShape 155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96" name="AutoShape 156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97" name="AutoShape 157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357" name="Group 158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0399" name="AutoShape 159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0" name="AutoShape 160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1" name="AutoShape 161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2" name="AutoShape 162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0362" name="Group 163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0367" name="Group 1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405" name="AutoShape 165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6" name="AutoShape 166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7" name="AutoShape 167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08" name="AutoShape 168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368" name="Group 1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0410" name="AutoShape 170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11" name="AutoShape 171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12" name="AutoShape 172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13" name="AutoShape 173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0414" name="Rectangle 174"/>
          <p:cNvSpPr>
            <a:spLocks noChangeArrowheads="1"/>
          </p:cNvSpPr>
          <p:nvPr/>
        </p:nvSpPr>
        <p:spPr bwMode="ltGray">
          <a:xfrm>
            <a:off x="142844" y="2143116"/>
            <a:ext cx="1790683" cy="766763"/>
          </a:xfrm>
          <a:prstGeom prst="rect">
            <a:avLst/>
          </a:prstGeom>
          <a:solidFill>
            <a:schemeClr val="accent2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5" name="Rectangle 175"/>
          <p:cNvSpPr>
            <a:spLocks noChangeArrowheads="1"/>
          </p:cNvSpPr>
          <p:nvPr/>
        </p:nvSpPr>
        <p:spPr bwMode="gray">
          <a:xfrm>
            <a:off x="142844" y="3571876"/>
            <a:ext cx="1785950" cy="766763"/>
          </a:xfrm>
          <a:prstGeom prst="rect">
            <a:avLst/>
          </a:prstGeom>
          <a:solidFill>
            <a:schemeClr val="hlink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6" name="Rectangle 176"/>
          <p:cNvSpPr>
            <a:spLocks noChangeArrowheads="1"/>
          </p:cNvSpPr>
          <p:nvPr/>
        </p:nvSpPr>
        <p:spPr bwMode="gray">
          <a:xfrm>
            <a:off x="142844" y="5214950"/>
            <a:ext cx="1785950" cy="766763"/>
          </a:xfrm>
          <a:prstGeom prst="rect">
            <a:avLst/>
          </a:prstGeom>
          <a:solidFill>
            <a:schemeClr val="folHlink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7" name="Rectangle 177"/>
          <p:cNvSpPr>
            <a:spLocks noChangeArrowheads="1"/>
          </p:cNvSpPr>
          <p:nvPr/>
        </p:nvSpPr>
        <p:spPr bwMode="white">
          <a:xfrm>
            <a:off x="142844" y="2214554"/>
            <a:ext cx="174156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Нормирование</a:t>
            </a:r>
          </a:p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ТМЦ</a:t>
            </a:r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8" name="Rectangle 178"/>
          <p:cNvSpPr>
            <a:spLocks noChangeArrowheads="1"/>
          </p:cNvSpPr>
          <p:nvPr/>
        </p:nvSpPr>
        <p:spPr bwMode="white">
          <a:xfrm>
            <a:off x="142844" y="3571876"/>
            <a:ext cx="168911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Оптимизация</a:t>
            </a:r>
          </a:p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склад. запасов</a:t>
            </a:r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white">
          <a:xfrm>
            <a:off x="142844" y="5286388"/>
            <a:ext cx="17338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Эффективное</a:t>
            </a:r>
          </a:p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2071670" y="2071678"/>
            <a:ext cx="35719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основы для планирования расхода оборудования, запасных частей и материалов на ремонтные нужды технологического оборудования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142844" y="1214422"/>
            <a:ext cx="635798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цели разработки неправительственных стандартов в области нормирования расхода товарно-материальных ценностей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Rectangle 181"/>
          <p:cNvSpPr>
            <a:spLocks noChangeArrowheads="1"/>
          </p:cNvSpPr>
          <p:nvPr/>
        </p:nvSpPr>
        <p:spPr bwMode="auto">
          <a:xfrm>
            <a:off x="2071670" y="3500438"/>
            <a:ext cx="3071834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установление и оптимизация норм технически необходимого и неснижаемого запаса товарно-материальных ценностей на складах НПЗ РК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Rectangle 181"/>
          <p:cNvSpPr>
            <a:spLocks noChangeArrowheads="1"/>
          </p:cNvSpPr>
          <p:nvPr/>
        </p:nvSpPr>
        <p:spPr bwMode="auto">
          <a:xfrm>
            <a:off x="2000232" y="5214950"/>
            <a:ext cx="485778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эффективное планирование поэтапных поставок запасных частей оборудования и материалов, с учетом прогнозного использования (потребления) запасных частей, оборудования и материалов</a:t>
            </a:r>
          </a:p>
        </p:txBody>
      </p:sp>
      <p:sp>
        <p:nvSpPr>
          <p:cNvPr id="191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цели разработки неправительственных стандартов в области нормирования ТМЦ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9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" name="Rectangle 177"/>
          <p:cNvSpPr>
            <a:spLocks noChangeArrowheads="1"/>
          </p:cNvSpPr>
          <p:nvPr/>
        </p:nvSpPr>
        <p:spPr bwMode="white">
          <a:xfrm>
            <a:off x="6286512" y="2143116"/>
            <a:ext cx="1309718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Нормирование</a:t>
            </a:r>
          </a:p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ТМЦ</a:t>
            </a:r>
            <a:endParaRPr lang="en-US" sz="13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178"/>
          <p:cNvSpPr>
            <a:spLocks noChangeArrowheads="1"/>
          </p:cNvSpPr>
          <p:nvPr/>
        </p:nvSpPr>
        <p:spPr bwMode="white">
          <a:xfrm>
            <a:off x="5214942" y="3929066"/>
            <a:ext cx="1269963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Оптимизация</a:t>
            </a:r>
          </a:p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склад. запасов</a:t>
            </a:r>
            <a:endParaRPr lang="en-US" sz="13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ectangle 179"/>
          <p:cNvSpPr>
            <a:spLocks noChangeArrowheads="1"/>
          </p:cNvSpPr>
          <p:nvPr/>
        </p:nvSpPr>
        <p:spPr bwMode="white">
          <a:xfrm>
            <a:off x="7572396" y="3929066"/>
            <a:ext cx="1260922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Эффективное</a:t>
            </a:r>
          </a:p>
          <a:p>
            <a:pPr algn="ctr"/>
            <a:r>
              <a:rPr lang="ru-RU" sz="13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en-US" sz="13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 ходе разработки неправительственных стандартов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214422"/>
            <a:ext cx="87868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Областью применения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разрабатываемых неправительственных стандартов – является регламентация  методов расчета норм расхода оборудования, запасных частей и материалов, используемых при техническом обслуживании и ремонте технологического оборудования нефтеперерабатывающих и нефтехимических заводов РК.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Разрабатываемые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стандарты будут распространяться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следующее технологическое оборудование НПЗ РК:</a:t>
            </a:r>
          </a:p>
          <a:p>
            <a:pPr marL="901700" lvl="0"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Конвейерное; Факельное; Буровое; Теплообменное; Колонное; Емкостное (в том числе, реакторы и сосуды, работающие под давлением свыше 0,07 МПа и температурой воды свыше 115°С); Аппараты воздушного охлаждения; Промышленные печи; Оборудование слива-налива; Резервуары; Технологические трубопроводы;</a:t>
            </a:r>
          </a:p>
          <a:p>
            <a:pPr marL="901700" lvl="0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Оборудование насосно-компрессорное; </a:t>
            </a:r>
          </a:p>
          <a:p>
            <a:pPr marL="901700"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Арматуру запорно-регулирующую и запорную, клапаны предохранительные пружинные.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785926"/>
          <a:ext cx="8572559" cy="39917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5752"/>
                <a:gridCol w="8143932"/>
                <a:gridCol w="142875"/>
              </a:tblGrid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Область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Нормативные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ссылки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Термины с определениями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66399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Обозначения и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Общие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Методы расчета норм расхода запасных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251212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Методы расчета норм расхода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Расчет норм складского запаса оборудования, запасных частей (деталей) и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Порядок внесения дополнений в настоящий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Приложения. </a:t>
                      </a: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Удельные нормы расхода запасных частей и </a:t>
                      </a: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материалов по оборудованию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15847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Библиография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24" marR="7924" marT="7924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24" marR="7924" marT="7924" marB="0" anchor="b"/>
                </a:tc>
              </a:tr>
            </a:tbl>
          </a:graphicData>
        </a:graphic>
      </p:graphicFrame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21" y="260648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разрабатываемых неправительственных стандартов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71612"/>
            <a:ext cx="412786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Общая структура разрабатываемых НСТ: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290229"/>
          <a:ext cx="2736304" cy="522515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36304"/>
              </a:tblGrid>
              <a:tr h="9954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/>
                        <a:t>ПРОМЫШЛЕННОСТЬ НЕФТЕПЕРЕРАБАТЫВАЮЩАЯ И НЕФТЕХИМИЧЕСКАЯ. НЕФТЕАППАРАТУРА  И ВЕНТИЛЯЦИОННОЕ ОБОРУДОВАНИЕ.  ОПРЕДЕЛЕНИЕ НОРМ РАСХОДА ЗАПАСНЫХ ЧАСТЕЙ И </a:t>
                      </a:r>
                      <a:r>
                        <a:rPr lang="ru-RU" sz="1000" b="1" u="none" strike="noStrike" dirty="0" smtClean="0"/>
                        <a:t>МАТЕРИАЛОВ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Область применения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Нормативные ссылки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Термины с определениями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Обозначения и сокращения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Общие положения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534887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Техническое обслуживание и ремонт нефтеаппаратуры и вентиляционного оборудования НПЗ РК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401166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норм расхода запасных частей оборудования (деталей) при проведении </a:t>
                      </a:r>
                      <a:r>
                        <a:rPr lang="ru-RU" sz="1000" u="none" strike="noStrike" dirty="0" err="1"/>
                        <a:t>ТОиР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501654"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норм расхода материалов на ремонтные работы нефтеаппаратуры и вентиляционного оборудования НПЗ РК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 anchor="b"/>
                </a:tc>
              </a:tr>
              <a:tr h="33705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норм складского запаса оборудования, запасных частей (деталей) и материалов.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501654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Рекомендации по оптимизации работы складского хозяйства, расхода материалов и уменьшение производственных отходов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172462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Порядок внесения дополнений в настоящий стандарт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  <a:tr h="33705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Приложения. Удельные нормы расхода запасных частей и материалов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83" marR="7283" marT="7283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75856" y="1216586"/>
          <a:ext cx="2880320" cy="538076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80320"/>
              </a:tblGrid>
              <a:tr h="6531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/>
                        <a:t>ПРОМЫШЛЕННОСТЬ </a:t>
                      </a:r>
                      <a:r>
                        <a:rPr lang="ru-RU" sz="1000" b="1" u="none" strike="noStrike" dirty="0" smtClean="0"/>
                        <a:t>НЕФТЕПЕРЕРАБАТЫВАЮЩАЯ </a:t>
                      </a:r>
                      <a:r>
                        <a:rPr lang="ru-RU" sz="1000" b="1" u="none" strike="noStrike" dirty="0"/>
                        <a:t>И НЕФТЕХИМИЧЕСКАЯ. ОБОРУДОВАНИЕ НАСОСНО-КОМПРЕССОРНОЕ. ОПРЕДЕЛЕНИЕ НОРМ РАСХОДА </a:t>
                      </a:r>
                      <a:r>
                        <a:rPr lang="ru-RU" sz="1000" b="1" u="none" strike="noStrike" dirty="0" smtClean="0"/>
                        <a:t> ЗАПАСНЫХ </a:t>
                      </a:r>
                      <a:r>
                        <a:rPr lang="ru-RU" sz="1000" b="1" u="none" strike="noStrike" dirty="0"/>
                        <a:t>ЧАСТЕЙ И МАТЕРИАЛОВ</a:t>
                      </a:r>
                      <a:r>
                        <a:rPr lang="ru-RU" sz="1000" u="none" strike="noStrike" dirty="0"/>
                        <a:t/>
                      </a:r>
                      <a:br>
                        <a:rPr lang="ru-RU" sz="1000" u="none" strike="noStrike" dirty="0"/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16127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 anchor="b"/>
                </a:tc>
              </a:tr>
              <a:tr h="161270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Область применения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161270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Нормативные ссылки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161270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Термины и определения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161270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Общие положения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548317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Определение норм расхода запасных частей для технического обслуживания и ремонта насосно-компрессорного оборудования нефтеперерабатывающих заводов Республики Казахстан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548317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Определение норм расхода материалов для технического обслуживания и ремонта насосно-компрессорного оборудования нефтеперерабатывающих заводов Республики Казахстан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41123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норм складского запаса запасных частей и материалов насосно-компрессорного оборудования нефтеперерабатывающих заводов Республики Казахстан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41123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Требования к хранению запасных частей и расходных материалов на нефтеперерабатывающих заводах Республики Казахстан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274159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Порядок внесения дополнений в настоящий стандарт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  <a:tr h="411238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Приложение. Удельные нормы расхода запасных частей и материалов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63" marR="8063" marT="8063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72200" y="1196752"/>
          <a:ext cx="2627784" cy="386431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27784"/>
              </a:tblGrid>
              <a:tr h="14529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/>
                        <a:t>ПРОМЫШЛЕННОСТЬ НЕФТЕПЕРЕРАБАТЫВАЮЩАЯ И НЕФТЕХИМИЧЕСКАЯ. АРМАТУРА ЗАПОРНО-РЕГУЛИРУЮЩАЯ И ЗАПОРНАЯ, КЛАПАНА ПРЕДОХРАНИТЕЛЬНЫЕ ПРУЖИННЫЕ. ОПРЕДЕЛЕНИЕ НОРМ РАСХОДА ОБОРУДОВАНИЯ, ЗАПАСНЫХ ЧАСТЕЙ И МАТЕРИАЛОВ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16999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 anchor="b"/>
                </a:tc>
              </a:tr>
              <a:tr h="169999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 smtClean="0"/>
                        <a:t> Область </a:t>
                      </a:r>
                      <a:r>
                        <a:rPr lang="ru-RU" sz="1000" u="none" strike="noStrike" dirty="0"/>
                        <a:t>применения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169999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Нормативные ссылки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169999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Термины с определениями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169999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Общие положения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424465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годовых норм расхода оборудования, запасных частей и материалов трубопроводной арматуры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424465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Расчет норм складского запаса оборудования, запасных частей и материалов трубопроводной арматуры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285810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Порядок внесения дополнений в настоящий стандарт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  <a:tr h="52441">
                <a:tc>
                  <a:txBody>
                    <a:bodyPr/>
                    <a:lstStyle/>
                    <a:p>
                      <a:pPr algn="l" fontAlgn="t">
                        <a:buFont typeface="Wingdings" pitchFamily="2" charset="2"/>
                        <a:buChar char="ü"/>
                      </a:pPr>
                      <a:r>
                        <a:rPr lang="ru-RU" sz="1000" u="none" strike="noStrike" dirty="0"/>
                        <a:t>Приложение. Нормы расхода запасных частей и материалов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43" marR="9343" marT="9343" marB="0"/>
                </a:tc>
              </a:tr>
            </a:tbl>
          </a:graphicData>
        </a:graphic>
      </p:graphicFrame>
      <p:pic>
        <p:nvPicPr>
          <p:cNvPr id="5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5721" y="260648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разрабатываемых неправительственных стандартов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1" y="214290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58" y="357166"/>
            <a:ext cx="7143800" cy="785818"/>
          </a:xfrm>
          <a:prstGeom prst="rect">
            <a:avLst/>
          </a:prstGeom>
        </p:spPr>
        <p:txBody>
          <a:bodyPr/>
          <a:lstStyle/>
          <a:p>
            <a:pPr indent="533400"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НСТ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214422"/>
            <a:ext cx="85725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533400" algn="just">
              <a:buFont typeface="Courier New" pitchFamily="49" charset="0"/>
              <a:buChar char="o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разработке всех 3-х НСТ на товарно-материальные ценности для обеспечения технического обслуживания и ремонтов оборудования на НПЗ РК, были учтены специфика эксплуатации  оборудования: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Сроки службы оборудования и их запасных частей/деталей; 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Сроки и условия эксплуатации;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Интенсивность эксплуатации оборудования в году (круглогодичная эксплуатация, перерывы в эксплуатации в течении года либо нахождение в состоянии резерва);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Агрессивность эксплуатируемой среды и.т.д.</a:t>
            </a:r>
          </a:p>
          <a:p>
            <a:pPr indent="533400" algn="just"/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533400" algn="just">
              <a:buFont typeface="Courier New" pitchFamily="49" charset="0"/>
              <a:buChar char="o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ходе разработки НСТ учитывались консультации и рекомендации сотрудников НПЗ РК и специалистов компании Н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oneywell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334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533400" algn="just">
              <a:buFont typeface="Courier New" pitchFamily="49" charset="0"/>
              <a:buChar char="o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Необходимые для разработки сведения были приняты по информационным данным, полученным в результате командировочных поездок разработчиков на НПЗ РК: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Технологические паспорта оборудования и паспорта изготовителя;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Руководства по эксплуатации оборудования;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ППР технологического оборудования; 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Эксплуатационные журналы; </a:t>
            </a:r>
          </a:p>
          <a:p>
            <a:pPr marL="541338" indent="174625" algn="just">
              <a:buFont typeface="Times New Roman" pitchFamily="18" charset="0"/>
              <a:buChar char="─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Дефектные ведомости и.т.д.</a:t>
            </a:r>
          </a:p>
          <a:p>
            <a:pPr marL="541338" indent="174625" algn="just">
              <a:buFont typeface="Times New Roman" pitchFamily="18" charset="0"/>
              <a:buChar char="─"/>
            </a:pPr>
            <a:endParaRPr lang="ru-RU" sz="14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>
              <a:buFont typeface="Courier New" pitchFamily="49" charset="0"/>
              <a:buChar char="o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же учитывался опыт нормирования ТМЦ для технического обслуживания и ремонтов оборудования других нефтегазовых организации</a:t>
            </a:r>
          </a:p>
          <a:p>
            <a:pPr indent="533400" algn="just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250030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Прямая соединительная линия 72"/>
          <p:cNvCxnSpPr/>
          <p:nvPr/>
        </p:nvCxnSpPr>
        <p:spPr>
          <a:xfrm>
            <a:off x="3131840" y="5589240"/>
            <a:ext cx="468052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39552" y="4941168"/>
            <a:ext cx="741682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131840" y="3584049"/>
            <a:ext cx="223224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131840" y="4016097"/>
            <a:ext cx="32403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11560" y="3152001"/>
            <a:ext cx="424847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31840" y="1988840"/>
            <a:ext cx="475252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31840" y="2420888"/>
            <a:ext cx="259228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27784" y="1484784"/>
            <a:ext cx="446449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95536" y="1321023"/>
            <a:ext cx="232200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Первая редакция 3-х НСТ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1002" y="1340768"/>
            <a:ext cx="388843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Рассмотрена НПЗ РК и членами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Консенсусного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органа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1002" y="1743199"/>
            <a:ext cx="4572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Откорректирована по замечаниям и предложениям НПЗ РК и членов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Консенсусного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органа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1002" y="2287905"/>
            <a:ext cx="531947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Учтены рекомендации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Ханивэлл-Автоматическая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система Управления»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5" y="3007985"/>
            <a:ext cx="232200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Вторая редакция 3-х НСТ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1002" y="3007985"/>
            <a:ext cx="167039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Согласована с НПЗ РК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1002" y="3440033"/>
            <a:ext cx="316835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Представлена на согласования с КМГ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ПиМ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1002" y="3872081"/>
            <a:ext cx="399995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Согласовывается всеми членами на заседании 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Консенсусного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органа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9670" y="4653136"/>
            <a:ext cx="23201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Окончательная редакция </a:t>
            </a:r>
          </a:p>
          <a:p>
            <a:pPr fontAlgn="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3-х НСТ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1002" y="4725144"/>
            <a:ext cx="489654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Утверждается приказом ОЮЛ "Казахстанская ассоциация организаций нефтегазового и энергетического комплекса "KAZENE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GY"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1002" y="5373217"/>
            <a:ext cx="5285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Регистрируется  ОЮЛ "Казахстанская ассоциация организаций нефтегазового и энергетического комплекса "KAZENE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GY"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3131840" y="1484784"/>
            <a:ext cx="0" cy="9361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131840" y="3152001"/>
            <a:ext cx="0" cy="86409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3131840" y="4941168"/>
            <a:ext cx="0" cy="64807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307662" y="6021288"/>
            <a:ext cx="2464138" cy="30777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Завершения оказания услуг</a:t>
            </a:r>
          </a:p>
        </p:txBody>
      </p:sp>
      <p:sp>
        <p:nvSpPr>
          <p:cNvPr id="53" name="Стрелка вниз 52"/>
          <p:cNvSpPr/>
          <p:nvPr/>
        </p:nvSpPr>
        <p:spPr>
          <a:xfrm>
            <a:off x="1403648" y="191683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1403648" y="364502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1403648" y="544522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357158" y="357166"/>
            <a:ext cx="7143800" cy="785818"/>
          </a:xfrm>
          <a:prstGeom prst="rect">
            <a:avLst/>
          </a:prstGeom>
        </p:spPr>
        <p:txBody>
          <a:bodyPr/>
          <a:lstStyle/>
          <a:p>
            <a:pPr indent="533400"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НСТ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1449653"/>
            <a:ext cx="8172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техническому заданию  п.п. 4.1.3. Этап № 3.3 Договора № 7 от «06» мая 2015 г.: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Предложить оптимальные варианты поэтапной поставки запасных частей оборудования и материалов, с учетом прогнозного использования (потребления) запасных частей, оборудования и материалов.</a:t>
            </a:r>
          </a:p>
          <a:p>
            <a:pPr eaLnBrk="0" hangingPunct="0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Составлен :</a:t>
            </a:r>
          </a:p>
          <a:p>
            <a:pPr eaLnBrk="0" hangingPunct="0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 ОТЧЕТ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ctr" eaLnBrk="0" hangingPunct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ОПТИМАЛЬНЫЕ ВАРИАНТЫ ПОЭТАПНОЙ ПОСТАВКИ ЗАПАСНЫХ ЧАСТЕЙ, ОБОРУДОВАНИЯ И МАТЕРИАЛОВ, С УЧЕТОМ ПРОГНОЗНОГО ИСПОЛЬЗОВАНИЯ (ПОТРЕБЛЕНИЯ) ЗАПАСНЫХ ЧАСТЕЙ, ОБОРУДОВАНИЯ И МАТЕРИАЛОВ</a:t>
            </a:r>
          </a:p>
          <a:p>
            <a:pPr lvl="0" algn="ctr" eaLnBrk="0" hangingPunct="0"/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Оптимальные варианты поэтапной поставки запасных, оборудования и материалов разрабатывались при тесном сотрудничестве со специалистами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Ханивэлл-Автоматическая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система Управления»</a:t>
            </a:r>
            <a:endParaRPr kumimoji="0" lang="ru-R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404664"/>
            <a:ext cx="7143800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ru-RU" sz="24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4663</TotalTime>
  <Words>1284</Words>
  <Application>Microsoft Office PowerPoint</Application>
  <PresentationFormat>Экран (4:3)</PresentationFormat>
  <Paragraphs>182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Отчет о ходе разработки неправительственных стандартов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Работы по разработке неправительственных стандартов осуществляются в установленные сроки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Республики Казахстан  от 3 апреля 2002 года № 314-II «О промышленной безопасности на производственных объектах»</dc:title>
  <dc:creator>Пользователь</dc:creator>
  <cp:lastModifiedBy>Жампеисов Ержан Серикболович</cp:lastModifiedBy>
  <cp:revision>479</cp:revision>
  <dcterms:created xsi:type="dcterms:W3CDTF">2013-11-11T10:34:01Z</dcterms:created>
  <dcterms:modified xsi:type="dcterms:W3CDTF">2015-12-04T03:21:26Z</dcterms:modified>
</cp:coreProperties>
</file>